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58" r:id="rId5"/>
    <p:sldId id="269" r:id="rId6"/>
    <p:sldId id="270" r:id="rId7"/>
    <p:sldId id="260" r:id="rId8"/>
    <p:sldId id="272" r:id="rId9"/>
    <p:sldId id="273" r:id="rId1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9933"/>
    <a:srgbClr val="FF0000"/>
    <a:srgbClr val="DAE3F3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70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73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3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54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92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08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0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1.wdp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13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1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048000"/>
            <a:ext cx="3810000" cy="4762500"/>
          </a:xfrm>
          <a:prstGeom prst="rect">
            <a:avLst/>
          </a:prstGeom>
        </p:spPr>
      </p:pic>
      <p:grpSp>
        <p:nvGrpSpPr>
          <p:cNvPr id="23" name="Grup 22"/>
          <p:cNvGrpSpPr/>
          <p:nvPr/>
        </p:nvGrpSpPr>
        <p:grpSpPr>
          <a:xfrm>
            <a:off x="-1953128" y="713221"/>
            <a:ext cx="609600" cy="609600"/>
            <a:chOff x="3768923" y="4343400"/>
            <a:chExt cx="609600" cy="609600"/>
          </a:xfrm>
        </p:grpSpPr>
        <p:pic>
          <p:nvPicPr>
            <p:cNvPr id="6" name="Image 4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8923" y="4343400"/>
              <a:ext cx="609600" cy="60960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0373" y="4471555"/>
              <a:ext cx="266700" cy="304800"/>
            </a:xfrm>
            <a:prstGeom prst="rect">
              <a:avLst/>
            </a:prstGeom>
          </p:spPr>
        </p:pic>
      </p:grpSp>
      <p:grpSp>
        <p:nvGrpSpPr>
          <p:cNvPr id="25" name="Grup 24"/>
          <p:cNvGrpSpPr/>
          <p:nvPr/>
        </p:nvGrpSpPr>
        <p:grpSpPr>
          <a:xfrm>
            <a:off x="-1892168" y="2802371"/>
            <a:ext cx="609600" cy="609600"/>
            <a:chOff x="6400651" y="4343400"/>
            <a:chExt cx="609600" cy="609600"/>
          </a:xfrm>
        </p:grpSpPr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0651" y="4343400"/>
              <a:ext cx="609600" cy="609600"/>
            </a:xfrm>
            <a:prstGeom prst="rect">
              <a:avLst/>
            </a:prstGeom>
          </p:spPr>
        </p:pic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4951" y="4495800"/>
              <a:ext cx="381000" cy="304800"/>
            </a:xfrm>
            <a:prstGeom prst="rect">
              <a:avLst/>
            </a:prstGeom>
          </p:spPr>
        </p:pic>
      </p:grpSp>
      <p:grpSp>
        <p:nvGrpSpPr>
          <p:cNvPr id="26" name="Grup 25"/>
          <p:cNvGrpSpPr/>
          <p:nvPr/>
        </p:nvGrpSpPr>
        <p:grpSpPr>
          <a:xfrm>
            <a:off x="-1892168" y="4094596"/>
            <a:ext cx="609600" cy="609600"/>
            <a:chOff x="7813328" y="4343400"/>
            <a:chExt cx="609600" cy="609600"/>
          </a:xfrm>
        </p:grpSpPr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13328" y="4343400"/>
              <a:ext cx="609600" cy="609600"/>
            </a:xfrm>
            <a:prstGeom prst="rect">
              <a:avLst/>
            </a:prstGeom>
          </p:spPr>
        </p:pic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03828" y="4495800"/>
              <a:ext cx="228600" cy="304800"/>
            </a:xfrm>
            <a:prstGeom prst="rect">
              <a:avLst/>
            </a:prstGeom>
          </p:spPr>
        </p:pic>
      </p:grpSp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362700"/>
            <a:ext cx="12192000" cy="1905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1123428" y="2255404"/>
            <a:ext cx="9944993" cy="142759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4500"/>
              </a:lnSpc>
            </a:pPr>
            <a:r>
              <a:rPr lang="en-US" sz="4500" b="1" kern="0" spc="-90" dirty="0" err="1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Talep</a:t>
            </a:r>
            <a:r>
              <a:rPr lang="en-US" sz="4500" b="1" kern="0" spc="-90" dirty="0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 </a:t>
            </a:r>
            <a:r>
              <a:rPr lang="en-US" sz="4500" b="1" kern="0" spc="-90" dirty="0" err="1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Tahmini</a:t>
            </a:r>
            <a:r>
              <a:rPr lang="en-US" sz="4500" b="1" kern="0" spc="-90" dirty="0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 </a:t>
            </a:r>
            <a:r>
              <a:rPr lang="en-US" sz="4500" b="1" kern="0" spc="-90" dirty="0" err="1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Tabanlı</a:t>
            </a:r>
            <a:r>
              <a:rPr lang="en-US" sz="4500" b="1" kern="0" spc="-90" dirty="0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 </a:t>
            </a:r>
            <a:r>
              <a:rPr lang="tr-TR" sz="4500" b="1" kern="0" spc="-90" dirty="0" smtClean="0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/>
            </a:r>
            <a:br>
              <a:rPr lang="tr-TR" sz="4500" b="1" kern="0" spc="-90" dirty="0" smtClean="0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</a:br>
            <a:r>
              <a:rPr lang="en-US" sz="4500" b="1" kern="0" spc="-90" dirty="0" smtClean="0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Stok </a:t>
            </a:r>
            <a:r>
              <a:rPr lang="en-US" sz="4500" b="1" kern="0" spc="-90" dirty="0" err="1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Optimizasyon</a:t>
            </a:r>
            <a:r>
              <a:rPr lang="en-US" sz="4500" b="1" kern="0" spc="-90" dirty="0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 </a:t>
            </a:r>
            <a:r>
              <a:rPr lang="en-US" sz="4500" b="1" kern="0" spc="-90" dirty="0" err="1">
                <a:solidFill>
                  <a:srgbClr val="FFFFFF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Sistemi</a:t>
            </a:r>
            <a:endParaRPr lang="en-US" sz="4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 2"/>
          <p:cNvSpPr/>
          <p:nvPr/>
        </p:nvSpPr>
        <p:spPr>
          <a:xfrm>
            <a:off x="-2014088" y="1399021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tr-TR" sz="1050" dirty="0" smtClean="0">
                <a:solidFill>
                  <a:srgbClr val="FFFFFF"/>
                </a:solidFill>
                <a:ea typeface="ui-sans-serif" pitchFamily="34" charset="-122"/>
              </a:rPr>
              <a:t>Veri</a:t>
            </a:r>
            <a:endParaRPr lang="en-US" sz="1050" dirty="0"/>
          </a:p>
        </p:txBody>
      </p:sp>
      <p:sp>
        <p:nvSpPr>
          <p:cNvPr id="18" name="Text 3"/>
          <p:cNvSpPr/>
          <p:nvPr/>
        </p:nvSpPr>
        <p:spPr>
          <a:xfrm>
            <a:off x="-2014088" y="2310246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tr-TR" sz="1050" dirty="0" smtClean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Tahmin</a:t>
            </a:r>
            <a:endParaRPr lang="en-US" sz="1050" dirty="0"/>
          </a:p>
        </p:txBody>
      </p:sp>
      <p:sp>
        <p:nvSpPr>
          <p:cNvPr id="20" name="Text 5"/>
          <p:cNvSpPr/>
          <p:nvPr/>
        </p:nvSpPr>
        <p:spPr>
          <a:xfrm>
            <a:off x="-1953128" y="4780396"/>
            <a:ext cx="731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Karar</a:t>
            </a:r>
            <a:endParaRPr lang="en-US" sz="1050" dirty="0"/>
          </a:p>
        </p:txBody>
      </p:sp>
      <p:sp>
        <p:nvSpPr>
          <p:cNvPr id="21" name="Text 6"/>
          <p:cNvSpPr/>
          <p:nvPr/>
        </p:nvSpPr>
        <p:spPr>
          <a:xfrm>
            <a:off x="0" y="6362700"/>
            <a:ext cx="12192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tr-TR" sz="1050" dirty="0" smtClean="0">
                <a:solidFill>
                  <a:srgbClr val="D1D5DB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MIUUL DATA SCIENTIST BOOTCAMP </a:t>
            </a:r>
            <a:r>
              <a:rPr lang="en-US" sz="1050" dirty="0" smtClean="0">
                <a:solidFill>
                  <a:srgbClr val="D1D5DB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| </a:t>
            </a:r>
            <a:r>
              <a:rPr lang="tr-TR" sz="1050" dirty="0" smtClean="0">
                <a:solidFill>
                  <a:srgbClr val="D1D5DB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rPr>
              <a:t>19. DÖNEM</a:t>
            </a:r>
            <a:endParaRPr lang="en-US" sz="10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4" name="Grup 23"/>
          <p:cNvGrpSpPr/>
          <p:nvPr/>
        </p:nvGrpSpPr>
        <p:grpSpPr>
          <a:xfrm>
            <a:off x="-1953128" y="1624446"/>
            <a:ext cx="609600" cy="609600"/>
            <a:chOff x="4988123" y="4343400"/>
            <a:chExt cx="609600" cy="609600"/>
          </a:xfrm>
        </p:grpSpPr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88123" y="4343400"/>
              <a:ext cx="609600" cy="609600"/>
            </a:xfrm>
            <a:prstGeom prst="rect">
              <a:avLst/>
            </a:prstGeom>
          </p:spPr>
        </p:pic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40523" y="4495800"/>
              <a:ext cx="304800" cy="304800"/>
            </a:xfrm>
            <a:prstGeom prst="rect">
              <a:avLst/>
            </a:prstGeom>
          </p:spPr>
        </p:pic>
      </p:grpSp>
      <p:grpSp>
        <p:nvGrpSpPr>
          <p:cNvPr id="29" name="Grup 28"/>
          <p:cNvGrpSpPr/>
          <p:nvPr/>
        </p:nvGrpSpPr>
        <p:grpSpPr>
          <a:xfrm>
            <a:off x="4518337" y="5140552"/>
            <a:ext cx="3155326" cy="1026044"/>
            <a:chOff x="4603361" y="4780396"/>
            <a:chExt cx="3213445" cy="1026044"/>
          </a:xfrm>
        </p:grpSpPr>
        <p:sp>
          <p:nvSpPr>
            <p:cNvPr id="16" name="Text 1"/>
            <p:cNvSpPr/>
            <p:nvPr/>
          </p:nvSpPr>
          <p:spPr>
            <a:xfrm>
              <a:off x="5520982" y="4780396"/>
              <a:ext cx="2295824" cy="1026044"/>
            </a:xfrm>
            <a:prstGeom prst="rect">
              <a:avLst/>
            </a:prstGeom>
            <a:solidFill>
              <a:schemeClr val="bg1"/>
            </a:solidFill>
            <a:ln/>
          </p:spPr>
          <p:txBody>
            <a:bodyPr vert="horz" wrap="square" lIns="0" tIns="0" rIns="0" bIns="0" rtlCol="0" anchor="ctr"/>
            <a:lstStyle/>
            <a:p>
              <a:pPr marL="0" indent="0" algn="ctr">
                <a:buNone/>
              </a:pPr>
              <a:r>
                <a:rPr lang="tr-TR" sz="1050" dirty="0" smtClean="0">
                  <a:solidFill>
                    <a:schemeClr val="accent2"/>
                  </a:solidFill>
                  <a:latin typeface="Calibri Light" panose="020F0302020204030204" pitchFamily="34" charset="0"/>
                  <a:ea typeface="ui-sans-serif" pitchFamily="34" charset="-122"/>
                  <a:cs typeface="Calibri Light" panose="020F0302020204030204" pitchFamily="34" charset="0"/>
                </a:rPr>
                <a:t>Feyza</a:t>
              </a:r>
              <a:r>
                <a:rPr lang="tr-TR" sz="1050" dirty="0" smtClean="0">
                  <a:solidFill>
                    <a:schemeClr val="bg1"/>
                  </a:solidFill>
                  <a:latin typeface="Calibri Light" panose="020F0302020204030204" pitchFamily="34" charset="0"/>
                  <a:ea typeface="ui-sans-serif" pitchFamily="34" charset="-122"/>
                  <a:cs typeface="Calibri Light" panose="020F0302020204030204" pitchFamily="34" charset="0"/>
                </a:rPr>
                <a:t> </a:t>
              </a:r>
              <a:r>
                <a:rPr lang="tr-TR" sz="1050" dirty="0">
                  <a:solidFill>
                    <a:schemeClr val="accent2"/>
                  </a:solidFill>
                  <a:latin typeface="Calibri Light" panose="020F0302020204030204" pitchFamily="34" charset="0"/>
                  <a:ea typeface="ui-sans-serif" pitchFamily="34" charset="-122"/>
                  <a:cs typeface="Calibri Light" panose="020F0302020204030204" pitchFamily="34" charset="0"/>
                </a:rPr>
                <a:t>DÖNMEZ</a:t>
              </a:r>
            </a:p>
            <a:p>
              <a:pPr marL="0" indent="0" algn="ctr">
                <a:buNone/>
              </a:pPr>
              <a:r>
                <a:rPr lang="tr-TR" sz="1050" dirty="0">
                  <a:solidFill>
                    <a:schemeClr val="accent2"/>
                  </a:solidFill>
                  <a:latin typeface="Calibri Light" panose="020F0302020204030204" pitchFamily="34" charset="0"/>
                  <a:ea typeface="ui-sans-serif" pitchFamily="34" charset="-122"/>
                  <a:cs typeface="Calibri Light" panose="020F0302020204030204" pitchFamily="34" charset="0"/>
                </a:rPr>
                <a:t>Ahmet Can ARIN</a:t>
              </a:r>
              <a:br>
                <a:rPr lang="tr-TR" sz="1050" dirty="0">
                  <a:solidFill>
                    <a:schemeClr val="accent2"/>
                  </a:solidFill>
                  <a:latin typeface="Calibri Light" panose="020F0302020204030204" pitchFamily="34" charset="0"/>
                  <a:ea typeface="ui-sans-serif" pitchFamily="34" charset="-122"/>
                  <a:cs typeface="Calibri Light" panose="020F0302020204030204" pitchFamily="34" charset="0"/>
                </a:rPr>
              </a:br>
              <a:r>
                <a:rPr lang="tr-TR" sz="1050" dirty="0">
                  <a:solidFill>
                    <a:schemeClr val="accent2"/>
                  </a:solidFill>
                  <a:latin typeface="Calibri Light" panose="020F0302020204030204" pitchFamily="34" charset="0"/>
                  <a:ea typeface="ui-sans-serif" pitchFamily="34" charset="-122"/>
                  <a:cs typeface="Calibri Light" panose="020F0302020204030204" pitchFamily="34" charset="0"/>
                </a:rPr>
                <a:t>Kübranur BOZKUŞ</a:t>
              </a:r>
            </a:p>
            <a:p>
              <a:pPr marL="0" indent="0" algn="ctr">
                <a:buNone/>
              </a:pPr>
              <a:r>
                <a:rPr lang="tr-TR" sz="1050" dirty="0">
                  <a:solidFill>
                    <a:schemeClr val="accent2"/>
                  </a:solidFill>
                  <a:latin typeface="Calibri Light" panose="020F0302020204030204" pitchFamily="34" charset="0"/>
                  <a:ea typeface="ui-sans-serif" pitchFamily="34" charset="-122"/>
                  <a:cs typeface="Calibri Light" panose="020F0302020204030204" pitchFamily="34" charset="0"/>
                </a:rPr>
                <a:t>Burak BAŞOĞLU</a:t>
              </a:r>
              <a:endParaRPr lang="en-US" sz="1050" dirty="0">
                <a:solidFill>
                  <a:schemeClr val="accent2"/>
                </a:solidFill>
                <a:latin typeface="Calibri Light" panose="020F0302020204030204" pitchFamily="34" charset="0"/>
                <a:ea typeface="ui-sans-serif" pitchFamily="34" charset="-122"/>
                <a:cs typeface="Calibri Light" panose="020F0302020204030204" pitchFamily="34" charset="0"/>
              </a:endParaRPr>
            </a:p>
          </p:txBody>
        </p:sp>
        <p:pic>
          <p:nvPicPr>
            <p:cNvPr id="28" name="Resim 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361" y="4781720"/>
              <a:ext cx="978970" cy="1024719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5" y="723900"/>
            <a:ext cx="12177235" cy="6134100"/>
          </a:xfrm>
          <a:prstGeom prst="rect">
            <a:avLst/>
          </a:prstGeom>
        </p:spPr>
      </p:pic>
      <p:pic>
        <p:nvPicPr>
          <p:cNvPr id="8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681" y="-5512"/>
            <a:ext cx="5562368" cy="7906327"/>
          </a:xfrm>
          <a:prstGeom prst="rect">
            <a:avLst/>
          </a:prstGeom>
        </p:spPr>
      </p:pic>
      <p:pic>
        <p:nvPicPr>
          <p:cNvPr id="5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41" y="-76778"/>
            <a:ext cx="5561663" cy="7906327"/>
          </a:xfrm>
          <a:prstGeom prst="rect">
            <a:avLst/>
          </a:prstGeom>
        </p:spPr>
      </p:pic>
      <p:grpSp>
        <p:nvGrpSpPr>
          <p:cNvPr id="66" name="Grup 65"/>
          <p:cNvGrpSpPr/>
          <p:nvPr/>
        </p:nvGrpSpPr>
        <p:grpSpPr>
          <a:xfrm>
            <a:off x="1666921" y="1532103"/>
            <a:ext cx="982716" cy="946092"/>
            <a:chOff x="590278" y="1383413"/>
            <a:chExt cx="982716" cy="946092"/>
          </a:xfrm>
        </p:grpSpPr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278" y="1383413"/>
              <a:ext cx="982716" cy="946092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479" y="1592309"/>
              <a:ext cx="574314" cy="482024"/>
            </a:xfrm>
            <a:prstGeom prst="rect">
              <a:avLst/>
            </a:prstGeom>
          </p:spPr>
        </p:pic>
      </p:grpSp>
      <p:grpSp>
        <p:nvGrpSpPr>
          <p:cNvPr id="58" name="Grup 57"/>
          <p:cNvGrpSpPr/>
          <p:nvPr/>
        </p:nvGrpSpPr>
        <p:grpSpPr>
          <a:xfrm>
            <a:off x="0" y="0"/>
            <a:ext cx="13708728" cy="838200"/>
            <a:chOff x="0" y="0"/>
            <a:chExt cx="13708728" cy="838200"/>
          </a:xfrm>
        </p:grpSpPr>
        <p:pic>
          <p:nvPicPr>
            <p:cNvPr id="3" name="Image 1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2192000" cy="838200"/>
            </a:xfrm>
            <a:prstGeom prst="rect">
              <a:avLst/>
            </a:prstGeom>
          </p:spPr>
        </p:pic>
        <p:sp>
          <p:nvSpPr>
            <p:cNvPr id="22" name="Text 0"/>
            <p:cNvSpPr/>
            <p:nvPr/>
          </p:nvSpPr>
          <p:spPr>
            <a:xfrm>
              <a:off x="175608" y="228600"/>
              <a:ext cx="13533120" cy="3810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en-US" sz="2700" b="1" dirty="0">
                  <a:solidFill>
                    <a:srgbClr val="FFFFFF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Problem Tanımı ve İş İhtiyacı</a:t>
              </a:r>
              <a:endParaRPr lang="en-US" sz="2700" dirty="0">
                <a:latin typeface="+mj-lt"/>
              </a:endParaRPr>
            </a:p>
          </p:txBody>
        </p:sp>
      </p:grpSp>
      <p:grpSp>
        <p:nvGrpSpPr>
          <p:cNvPr id="69" name="Grup 68"/>
          <p:cNvGrpSpPr/>
          <p:nvPr/>
        </p:nvGrpSpPr>
        <p:grpSpPr>
          <a:xfrm>
            <a:off x="1666921" y="3483126"/>
            <a:ext cx="982716" cy="946092"/>
            <a:chOff x="1578816" y="3072642"/>
            <a:chExt cx="982716" cy="946092"/>
          </a:xfrm>
        </p:grpSpPr>
        <p:pic>
          <p:nvPicPr>
            <p:cNvPr id="43" name="Image 1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8816" y="3072642"/>
              <a:ext cx="982716" cy="946092"/>
            </a:xfrm>
            <a:prstGeom prst="rect">
              <a:avLst/>
            </a:prstGeom>
          </p:spPr>
        </p:pic>
        <p:pic>
          <p:nvPicPr>
            <p:cNvPr id="41" name="Resim 4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632" y="3273472"/>
              <a:ext cx="531079" cy="504461"/>
            </a:xfrm>
            <a:prstGeom prst="rect">
              <a:avLst/>
            </a:prstGeom>
          </p:spPr>
        </p:pic>
      </p:grpSp>
      <p:grpSp>
        <p:nvGrpSpPr>
          <p:cNvPr id="68" name="Grup 67"/>
          <p:cNvGrpSpPr/>
          <p:nvPr/>
        </p:nvGrpSpPr>
        <p:grpSpPr>
          <a:xfrm>
            <a:off x="2889263" y="1697854"/>
            <a:ext cx="1987159" cy="614589"/>
            <a:chOff x="1955736" y="1426889"/>
            <a:chExt cx="1987159" cy="614589"/>
          </a:xfrm>
        </p:grpSpPr>
        <p:sp>
          <p:nvSpPr>
            <p:cNvPr id="39" name="Text 11"/>
            <p:cNvSpPr/>
            <p:nvPr/>
          </p:nvSpPr>
          <p:spPr>
            <a:xfrm>
              <a:off x="1955736" y="1426889"/>
              <a:ext cx="1987159" cy="2701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2100"/>
                </a:lnSpc>
              </a:pPr>
              <a:r>
                <a:rPr lang="tr-TR" sz="1500" b="1" dirty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Yetersiz Stok</a:t>
              </a:r>
              <a:endParaRPr lang="en-US" sz="1500" b="1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endParaRPr>
            </a:p>
          </p:txBody>
        </p:sp>
        <p:sp>
          <p:nvSpPr>
            <p:cNvPr id="67" name="Text 11"/>
            <p:cNvSpPr/>
            <p:nvPr/>
          </p:nvSpPr>
          <p:spPr>
            <a:xfrm>
              <a:off x="1955736" y="1771378"/>
              <a:ext cx="1987159" cy="2701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2100"/>
                </a:lnSpc>
              </a:pPr>
              <a:r>
                <a:rPr lang="tr-TR" sz="1200" dirty="0" smtClean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Satış kaybı</a:t>
              </a:r>
              <a:endParaRPr lang="en-US" sz="1200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endParaRPr>
            </a:p>
          </p:txBody>
        </p:sp>
      </p:grpSp>
      <p:grpSp>
        <p:nvGrpSpPr>
          <p:cNvPr id="70" name="Grup 69"/>
          <p:cNvGrpSpPr/>
          <p:nvPr/>
        </p:nvGrpSpPr>
        <p:grpSpPr>
          <a:xfrm>
            <a:off x="2889262" y="3648877"/>
            <a:ext cx="1987159" cy="614589"/>
            <a:chOff x="1955736" y="1426889"/>
            <a:chExt cx="1987159" cy="614589"/>
          </a:xfrm>
        </p:grpSpPr>
        <p:sp>
          <p:nvSpPr>
            <p:cNvPr id="71" name="Text 11"/>
            <p:cNvSpPr/>
            <p:nvPr/>
          </p:nvSpPr>
          <p:spPr>
            <a:xfrm>
              <a:off x="1955736" y="1426889"/>
              <a:ext cx="1987159" cy="2701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2100"/>
                </a:lnSpc>
              </a:pPr>
              <a:r>
                <a:rPr lang="tr-TR" sz="1500" b="1" dirty="0" smtClean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Stok Temini</a:t>
              </a:r>
              <a:endParaRPr lang="en-US" sz="1500" b="1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endParaRPr>
            </a:p>
          </p:txBody>
        </p:sp>
        <p:sp>
          <p:nvSpPr>
            <p:cNvPr id="72" name="Text 11"/>
            <p:cNvSpPr/>
            <p:nvPr/>
          </p:nvSpPr>
          <p:spPr>
            <a:xfrm>
              <a:off x="1955736" y="1771378"/>
              <a:ext cx="1987159" cy="2701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2100"/>
                </a:lnSpc>
              </a:pPr>
              <a:r>
                <a:rPr lang="tr-TR" sz="1200" dirty="0" smtClean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Lojistik maliyeti</a:t>
              </a:r>
              <a:endParaRPr lang="en-US" sz="1200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endParaRPr>
            </a:p>
          </p:txBody>
        </p:sp>
      </p:grpSp>
      <p:grpSp>
        <p:nvGrpSpPr>
          <p:cNvPr id="74" name="Grup 73"/>
          <p:cNvGrpSpPr/>
          <p:nvPr/>
        </p:nvGrpSpPr>
        <p:grpSpPr>
          <a:xfrm>
            <a:off x="2889262" y="5599900"/>
            <a:ext cx="1987159" cy="614589"/>
            <a:chOff x="1955736" y="1426889"/>
            <a:chExt cx="1987159" cy="614589"/>
          </a:xfrm>
        </p:grpSpPr>
        <p:sp>
          <p:nvSpPr>
            <p:cNvPr id="75" name="Text 11"/>
            <p:cNvSpPr/>
            <p:nvPr/>
          </p:nvSpPr>
          <p:spPr>
            <a:xfrm>
              <a:off x="1955736" y="1426889"/>
              <a:ext cx="1987159" cy="2701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2100"/>
                </a:lnSpc>
              </a:pPr>
              <a:r>
                <a:rPr lang="tr-TR" sz="1500" b="1" dirty="0" smtClean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Yüksek Stok</a:t>
              </a:r>
              <a:endParaRPr lang="en-US" sz="1500" b="1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endParaRPr>
            </a:p>
          </p:txBody>
        </p:sp>
        <p:sp>
          <p:nvSpPr>
            <p:cNvPr id="76" name="Text 11"/>
            <p:cNvSpPr/>
            <p:nvPr/>
          </p:nvSpPr>
          <p:spPr>
            <a:xfrm>
              <a:off x="1955736" y="1771378"/>
              <a:ext cx="1987159" cy="2701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2100"/>
                </a:lnSpc>
              </a:pPr>
              <a:r>
                <a:rPr lang="tr-TR" sz="1200" dirty="0" smtClean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Depolama maliyeti</a:t>
              </a:r>
              <a:endParaRPr lang="en-US" sz="1200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endParaRPr>
            </a:p>
          </p:txBody>
        </p:sp>
      </p:grpSp>
      <p:pic>
        <p:nvPicPr>
          <p:cNvPr id="82" name="Resim 8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583" b="73698" l="10050" r="44425">
                        <a14:foregroundMark x1="16974" y1="39583" x2="16974" y2="39583"/>
                        <a14:foregroundMark x1="16016" y1="57487" x2="16016" y2="57487"/>
                        <a14:foregroundMark x1="15447" y1="54557" x2="15447" y2="54557"/>
                        <a14:foregroundMark x1="27841" y1="59701" x2="27841" y2="59701"/>
                        <a14:foregroundMark x1="28018" y1="59375" x2="28018" y2="59375"/>
                        <a14:foregroundMark x1="26065" y1="40430" x2="26065" y2="40430"/>
                        <a14:foregroundMark x1="12074" y1="29948" x2="12074" y2="29948"/>
                        <a14:foregroundMark x1="13317" y1="36458" x2="13317" y2="36458"/>
                        <a14:foregroundMark x1="14631" y1="24935" x2="14631" y2="24935"/>
                        <a14:foregroundMark x1="18537" y1="25651" x2="18537" y2="25651"/>
                        <a14:foregroundMark x1="25213" y1="18620" x2="25213" y2="18620"/>
                        <a14:foregroundMark x1="32138" y1="19596" x2="32138" y2="19596"/>
                        <a14:foregroundMark x1="38707" y1="24089" x2="38707" y2="24089"/>
                        <a14:foregroundMark x1="40305" y1="36654" x2="40305" y2="36654"/>
                        <a14:foregroundMark x1="31499" y1="44401" x2="31499" y2="44401"/>
                        <a14:foregroundMark x1="24751" y1="24935" x2="24751" y2="24935"/>
                        <a14:foregroundMark x1="40412" y1="55924" x2="40412" y2="55924"/>
                        <a14:foregroundMark x1="37678" y1="64193" x2="37678" y2="64193"/>
                        <a14:foregroundMark x1="24574" y1="63477" x2="24574" y2="63477"/>
                        <a14:foregroundMark x1="16193" y1="52148" x2="16193" y2="52148"/>
                        <a14:foregroundMark x1="15661" y1="30078" x2="15661" y2="30078"/>
                        <a14:foregroundMark x1="13494" y1="52995" x2="13494" y2="52995"/>
                        <a14:backgroundMark x1="35050" y1="51107" x2="35050" y2="511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2" t="7519" r="51258" b="21815"/>
          <a:stretch/>
        </p:blipFill>
        <p:spPr>
          <a:xfrm>
            <a:off x="7393909" y="2294255"/>
            <a:ext cx="1415745" cy="1269676"/>
          </a:xfrm>
          <a:prstGeom prst="rect">
            <a:avLst/>
          </a:prstGeom>
        </p:spPr>
      </p:pic>
      <p:pic>
        <p:nvPicPr>
          <p:cNvPr id="83" name="Resim 8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7" t="11554" r="4150" b="20344"/>
          <a:stretch/>
        </p:blipFill>
        <p:spPr>
          <a:xfrm>
            <a:off x="7230326" y="4203007"/>
            <a:ext cx="1362429" cy="1198938"/>
          </a:xfrm>
          <a:prstGeom prst="rect">
            <a:avLst/>
          </a:prstGeom>
        </p:spPr>
      </p:pic>
      <p:grpSp>
        <p:nvGrpSpPr>
          <p:cNvPr id="84" name="Grup 83"/>
          <p:cNvGrpSpPr/>
          <p:nvPr/>
        </p:nvGrpSpPr>
        <p:grpSpPr>
          <a:xfrm>
            <a:off x="8809654" y="2621798"/>
            <a:ext cx="1987159" cy="614589"/>
            <a:chOff x="1955736" y="1426889"/>
            <a:chExt cx="1987159" cy="614589"/>
          </a:xfrm>
        </p:grpSpPr>
        <p:sp>
          <p:nvSpPr>
            <p:cNvPr id="85" name="Text 11"/>
            <p:cNvSpPr/>
            <p:nvPr/>
          </p:nvSpPr>
          <p:spPr>
            <a:xfrm>
              <a:off x="1955736" y="1426889"/>
              <a:ext cx="1987159" cy="2701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2100"/>
                </a:lnSpc>
              </a:pPr>
              <a:r>
                <a:rPr lang="tr-TR" sz="1500" b="1" dirty="0" smtClean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İş İhtiyacı</a:t>
              </a:r>
              <a:endParaRPr lang="en-US" sz="1500" b="1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endParaRPr>
            </a:p>
          </p:txBody>
        </p:sp>
        <p:sp>
          <p:nvSpPr>
            <p:cNvPr id="86" name="Text 11"/>
            <p:cNvSpPr/>
            <p:nvPr/>
          </p:nvSpPr>
          <p:spPr>
            <a:xfrm>
              <a:off x="1955736" y="1771378"/>
              <a:ext cx="1987159" cy="2701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2100"/>
                </a:lnSpc>
              </a:pPr>
              <a:r>
                <a:rPr lang="tr-TR" sz="1200" dirty="0" smtClean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Optimum stok yönetimi</a:t>
              </a:r>
              <a:endParaRPr lang="en-US" sz="1200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endParaRPr>
            </a:p>
          </p:txBody>
        </p:sp>
      </p:grpSp>
      <p:grpSp>
        <p:nvGrpSpPr>
          <p:cNvPr id="87" name="Grup 86"/>
          <p:cNvGrpSpPr/>
          <p:nvPr/>
        </p:nvGrpSpPr>
        <p:grpSpPr>
          <a:xfrm>
            <a:off x="8809653" y="4452854"/>
            <a:ext cx="1987159" cy="614589"/>
            <a:chOff x="1955736" y="1426889"/>
            <a:chExt cx="1987159" cy="614589"/>
          </a:xfrm>
        </p:grpSpPr>
        <p:sp>
          <p:nvSpPr>
            <p:cNvPr id="88" name="Text 11"/>
            <p:cNvSpPr/>
            <p:nvPr/>
          </p:nvSpPr>
          <p:spPr>
            <a:xfrm>
              <a:off x="1955736" y="1426889"/>
              <a:ext cx="1987159" cy="2701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2100"/>
                </a:lnSpc>
              </a:pPr>
              <a:r>
                <a:rPr lang="tr-TR" sz="1500" b="1" dirty="0" smtClean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İş Çözümü</a:t>
              </a:r>
              <a:endParaRPr lang="en-US" sz="1500" b="1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endParaRPr>
            </a:p>
          </p:txBody>
        </p:sp>
        <p:sp>
          <p:nvSpPr>
            <p:cNvPr id="89" name="Text 11"/>
            <p:cNvSpPr/>
            <p:nvPr/>
          </p:nvSpPr>
          <p:spPr>
            <a:xfrm>
              <a:off x="1955736" y="1771378"/>
              <a:ext cx="1987159" cy="2701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ctr">
                <a:lnSpc>
                  <a:spcPts val="2100"/>
                </a:lnSpc>
              </a:pPr>
              <a:r>
                <a:rPr lang="tr-TR" sz="1200" dirty="0" smtClean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Satış tahminleri ile stok kontrolü</a:t>
              </a:r>
              <a:endParaRPr lang="en-US" sz="1200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endParaRPr>
            </a:p>
          </p:txBody>
        </p:sp>
      </p:grpSp>
      <p:grpSp>
        <p:nvGrpSpPr>
          <p:cNvPr id="91" name="Grup 90"/>
          <p:cNvGrpSpPr/>
          <p:nvPr/>
        </p:nvGrpSpPr>
        <p:grpSpPr>
          <a:xfrm>
            <a:off x="1666918" y="5429250"/>
            <a:ext cx="982716" cy="973538"/>
            <a:chOff x="1666918" y="5429250"/>
            <a:chExt cx="982716" cy="973538"/>
          </a:xfrm>
        </p:grpSpPr>
        <p:sp>
          <p:nvSpPr>
            <p:cNvPr id="90" name="Oval 89"/>
            <p:cNvSpPr/>
            <p:nvPr/>
          </p:nvSpPr>
          <p:spPr>
            <a:xfrm>
              <a:off x="1666918" y="5429250"/>
              <a:ext cx="982716" cy="973538"/>
            </a:xfrm>
            <a:prstGeom prst="ellipse">
              <a:avLst/>
            </a:prstGeom>
            <a:solidFill>
              <a:srgbClr val="FFC0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latin typeface="+mj-lt"/>
              </a:endParaRPr>
            </a:p>
          </p:txBody>
        </p:sp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71121" y="5643535"/>
              <a:ext cx="577065" cy="5044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tr-TR" sz="2700" b="1" dirty="0" smtClean="0">
                <a:solidFill>
                  <a:srgbClr val="FFFFFF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Metodoloji</a:t>
            </a:r>
            <a:endParaRPr lang="en-US" sz="2700" dirty="0">
              <a:latin typeface="+mj-lt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8" name="Grup 77"/>
          <p:cNvGrpSpPr/>
          <p:nvPr/>
        </p:nvGrpSpPr>
        <p:grpSpPr>
          <a:xfrm>
            <a:off x="743418" y="-523602"/>
            <a:ext cx="3470456" cy="7842843"/>
            <a:chOff x="743418" y="-523602"/>
            <a:chExt cx="3470456" cy="7842843"/>
          </a:xfrm>
        </p:grpSpPr>
        <p:grpSp>
          <p:nvGrpSpPr>
            <p:cNvPr id="73" name="Grup 72"/>
            <p:cNvGrpSpPr/>
            <p:nvPr/>
          </p:nvGrpSpPr>
          <p:grpSpPr>
            <a:xfrm>
              <a:off x="760657" y="-523602"/>
              <a:ext cx="3435978" cy="7842843"/>
              <a:chOff x="760657" y="-523602"/>
              <a:chExt cx="3435978" cy="7842843"/>
            </a:xfrm>
          </p:grpSpPr>
          <p:grpSp>
            <p:nvGrpSpPr>
              <p:cNvPr id="72" name="Grup 71"/>
              <p:cNvGrpSpPr/>
              <p:nvPr/>
            </p:nvGrpSpPr>
            <p:grpSpPr>
              <a:xfrm>
                <a:off x="760657" y="-523602"/>
                <a:ext cx="3435978" cy="7842843"/>
                <a:chOff x="760657" y="-523602"/>
                <a:chExt cx="3435978" cy="7842843"/>
              </a:xfrm>
            </p:grpSpPr>
            <p:pic>
              <p:nvPicPr>
                <p:cNvPr id="70" name="Image 3" descr="preencoded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60657" y="-523602"/>
                  <a:ext cx="3435978" cy="7842843"/>
                </a:xfrm>
                <a:prstGeom prst="rect">
                  <a:avLst/>
                </a:prstGeom>
              </p:spPr>
            </p:pic>
            <p:sp>
              <p:nvSpPr>
                <p:cNvPr id="71" name="Oval 70"/>
                <p:cNvSpPr/>
                <p:nvPr/>
              </p:nvSpPr>
              <p:spPr>
                <a:xfrm>
                  <a:off x="2028646" y="2036624"/>
                  <a:ext cx="900000" cy="900000"/>
                </a:xfrm>
                <a:prstGeom prst="ellipse">
                  <a:avLst/>
                </a:prstGeom>
                <a:solidFill>
                  <a:schemeClr val="accent1">
                    <a:lumMod val="75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r-TR">
                    <a:latin typeface="+mj-lt"/>
                  </a:endParaRPr>
                </a:p>
              </p:txBody>
            </p:sp>
          </p:grpSp>
          <p:pic>
            <p:nvPicPr>
              <p:cNvPr id="7" name="Image 5" descr="preencoded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5674" y="2286996"/>
                <a:ext cx="305943" cy="406250"/>
              </a:xfrm>
              <a:prstGeom prst="rect">
                <a:avLst/>
              </a:prstGeom>
            </p:spPr>
          </p:pic>
        </p:grpSp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0037" y="3877074"/>
              <a:ext cx="152971" cy="16250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0037" y="4202074"/>
              <a:ext cx="152971" cy="162500"/>
            </a:xfrm>
            <a:prstGeom prst="rect">
              <a:avLst/>
            </a:prstGeom>
          </p:spPr>
        </p:pic>
        <p:pic>
          <p:nvPicPr>
            <p:cNvPr id="10" name="Image 8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0037" y="4571199"/>
              <a:ext cx="152971" cy="162500"/>
            </a:xfrm>
            <a:prstGeom prst="rect">
              <a:avLst/>
            </a:prstGeom>
          </p:spPr>
        </p:pic>
        <p:sp>
          <p:nvSpPr>
            <p:cNvPr id="30" name="Text 3"/>
            <p:cNvSpPr/>
            <p:nvPr/>
          </p:nvSpPr>
          <p:spPr>
            <a:xfrm>
              <a:off x="743418" y="3233699"/>
              <a:ext cx="3435978" cy="29874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3730A3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Veri </a:t>
              </a:r>
              <a:r>
                <a:rPr lang="tr-TR" sz="1500" b="1" dirty="0" smtClean="0">
                  <a:solidFill>
                    <a:srgbClr val="3730A3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Ön İşleme</a:t>
              </a:r>
              <a:endParaRPr lang="en-US" sz="1500" dirty="0">
                <a:latin typeface="+mj-lt"/>
              </a:endParaRPr>
            </a:p>
          </p:txBody>
        </p:sp>
        <p:sp>
          <p:nvSpPr>
            <p:cNvPr id="31" name="Text 4"/>
            <p:cNvSpPr/>
            <p:nvPr/>
          </p:nvSpPr>
          <p:spPr>
            <a:xfrm>
              <a:off x="1244793" y="3816136"/>
              <a:ext cx="2969081" cy="24375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tr-TR" sz="1200" dirty="0" smtClean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Keşifçi veri analizi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2" name="Text 5"/>
            <p:cNvSpPr/>
            <p:nvPr/>
          </p:nvSpPr>
          <p:spPr>
            <a:xfrm>
              <a:off x="1229494" y="4161449"/>
              <a:ext cx="2949902" cy="203125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tr-TR" sz="1200" dirty="0" smtClean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Zaman serisi </a:t>
              </a:r>
              <a:r>
                <a:rPr lang="en-US" sz="1200" dirty="0" err="1" smtClean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formatına</a:t>
              </a:r>
              <a:r>
                <a:rPr lang="en-US" sz="1200" dirty="0" smtClean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200" dirty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dönüştürme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3" name="Text 6"/>
            <p:cNvSpPr/>
            <p:nvPr/>
          </p:nvSpPr>
          <p:spPr>
            <a:xfrm>
              <a:off x="1229494" y="4530574"/>
              <a:ext cx="2949902" cy="24375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tr-TR" sz="1200" dirty="0" smtClean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Veriyi ölçeklendirme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79" name="Grup 78"/>
          <p:cNvGrpSpPr/>
          <p:nvPr/>
        </p:nvGrpSpPr>
        <p:grpSpPr>
          <a:xfrm>
            <a:off x="4386334" y="-526396"/>
            <a:ext cx="3446372" cy="7842843"/>
            <a:chOff x="4386334" y="-526396"/>
            <a:chExt cx="3446372" cy="7842843"/>
          </a:xfrm>
        </p:grpSpPr>
        <p:pic>
          <p:nvPicPr>
            <p:cNvPr id="64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334" y="-526396"/>
              <a:ext cx="3435978" cy="7842843"/>
            </a:xfrm>
            <a:prstGeom prst="rect">
              <a:avLst/>
            </a:prstGeom>
          </p:spPr>
        </p:pic>
        <p:grpSp>
          <p:nvGrpSpPr>
            <p:cNvPr id="75" name="Grup 74"/>
            <p:cNvGrpSpPr/>
            <p:nvPr/>
          </p:nvGrpSpPr>
          <p:grpSpPr>
            <a:xfrm>
              <a:off x="5585639" y="2036625"/>
              <a:ext cx="900000" cy="900000"/>
              <a:chOff x="5585639" y="2036625"/>
              <a:chExt cx="900000" cy="90000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5585639" y="2036625"/>
                <a:ext cx="900000" cy="900000"/>
              </a:xfrm>
              <a:prstGeom prst="ellipse">
                <a:avLst/>
              </a:prstGeom>
              <a:solidFill>
                <a:srgbClr val="7030A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>
                  <a:latin typeface="+mj-lt"/>
                </a:endParaRPr>
              </a:p>
            </p:txBody>
          </p:sp>
          <p:pic>
            <p:nvPicPr>
              <p:cNvPr id="14" name="Image 12" descr="preencoded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1095" y="2286996"/>
                <a:ext cx="391849" cy="414400"/>
              </a:xfrm>
              <a:prstGeom prst="rect">
                <a:avLst/>
              </a:prstGeom>
            </p:spPr>
          </p:pic>
        </p:grpSp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1972" y="3852152"/>
              <a:ext cx="157597" cy="150000"/>
            </a:xfrm>
            <a:prstGeom prst="rect">
              <a:avLst/>
            </a:prstGeom>
          </p:spPr>
        </p:pic>
        <p:pic>
          <p:nvPicPr>
            <p:cNvPr id="16" name="Image 1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8324" y="4235188"/>
              <a:ext cx="157597" cy="150000"/>
            </a:xfrm>
            <a:prstGeom prst="rect">
              <a:avLst/>
            </a:prstGeom>
          </p:spPr>
        </p:pic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8324" y="4572688"/>
              <a:ext cx="157597" cy="150000"/>
            </a:xfrm>
            <a:prstGeom prst="rect">
              <a:avLst/>
            </a:prstGeom>
          </p:spPr>
        </p:pic>
        <p:sp>
          <p:nvSpPr>
            <p:cNvPr id="35" name="Text 8"/>
            <p:cNvSpPr/>
            <p:nvPr/>
          </p:nvSpPr>
          <p:spPr>
            <a:xfrm>
              <a:off x="4386334" y="3229098"/>
              <a:ext cx="3442724" cy="262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3730A3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Talep Tahmini</a:t>
              </a:r>
              <a:endParaRPr lang="en-US" sz="1500" dirty="0">
                <a:latin typeface="+mj-lt"/>
              </a:endParaRPr>
            </a:p>
          </p:txBody>
        </p:sp>
        <p:sp>
          <p:nvSpPr>
            <p:cNvPr id="36" name="Text 9"/>
            <p:cNvSpPr/>
            <p:nvPr/>
          </p:nvSpPr>
          <p:spPr>
            <a:xfrm>
              <a:off x="4838367" y="3814652"/>
              <a:ext cx="2994339" cy="30548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GRU ve LSTM derin öğrenme modelleri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7" name="Text 10"/>
            <p:cNvSpPr/>
            <p:nvPr/>
          </p:nvSpPr>
          <p:spPr>
            <a:xfrm>
              <a:off x="4834719" y="4197688"/>
              <a:ext cx="2747170" cy="2250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Gelecek ayların satış tahmini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38" name="Text 11"/>
            <p:cNvSpPr/>
            <p:nvPr/>
          </p:nvSpPr>
          <p:spPr>
            <a:xfrm>
              <a:off x="4834719" y="4535188"/>
              <a:ext cx="2994339" cy="23913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tr-TR" sz="1200" dirty="0" smtClean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S</a:t>
              </a:r>
              <a:r>
                <a:rPr lang="en-US" sz="1200" dirty="0" err="1" smtClean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tok</a:t>
              </a:r>
              <a:r>
                <a:rPr lang="en-US" sz="1200" dirty="0" smtClean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200" dirty="0" err="1" smtClean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durumu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80" name="Grup 79"/>
          <p:cNvGrpSpPr/>
          <p:nvPr/>
        </p:nvGrpSpPr>
        <p:grpSpPr>
          <a:xfrm>
            <a:off x="7994772" y="-523602"/>
            <a:ext cx="3617239" cy="7840049"/>
            <a:chOff x="7994772" y="-523602"/>
            <a:chExt cx="3617239" cy="7840049"/>
          </a:xfrm>
        </p:grpSpPr>
        <p:pic>
          <p:nvPicPr>
            <p:cNvPr id="67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2011" y="-523602"/>
              <a:ext cx="3600000" cy="7840049"/>
            </a:xfrm>
            <a:prstGeom prst="rect">
              <a:avLst/>
            </a:prstGeom>
          </p:spPr>
        </p:pic>
        <p:grpSp>
          <p:nvGrpSpPr>
            <p:cNvPr id="76" name="Grup 75"/>
            <p:cNvGrpSpPr/>
            <p:nvPr/>
          </p:nvGrpSpPr>
          <p:grpSpPr>
            <a:xfrm>
              <a:off x="9362011" y="2036624"/>
              <a:ext cx="900000" cy="900000"/>
              <a:chOff x="9362011" y="2036624"/>
              <a:chExt cx="900000" cy="90000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68" name="Oval 67"/>
              <p:cNvSpPr/>
              <p:nvPr/>
            </p:nvSpPr>
            <p:spPr>
              <a:xfrm>
                <a:off x="9362011" y="2036624"/>
                <a:ext cx="900000" cy="90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>
                  <a:latin typeface="+mj-lt"/>
                </a:endParaRPr>
              </a:p>
            </p:txBody>
          </p:sp>
          <p:pic>
            <p:nvPicPr>
              <p:cNvPr id="21" name="Image 19" descr="preencoded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89776" y="2306564"/>
                <a:ext cx="444470" cy="375264"/>
              </a:xfrm>
              <a:prstGeom prst="rect">
                <a:avLst/>
              </a:prstGeom>
              <a:grpFill/>
            </p:spPr>
          </p:pic>
        </p:grpSp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4739" y="3888149"/>
              <a:ext cx="158034" cy="150105"/>
            </a:xfrm>
            <a:prstGeom prst="rect">
              <a:avLst/>
            </a:prstGeom>
          </p:spPr>
        </p:pic>
        <p:sp>
          <p:nvSpPr>
            <p:cNvPr id="40" name="Text 13"/>
            <p:cNvSpPr/>
            <p:nvPr/>
          </p:nvSpPr>
          <p:spPr>
            <a:xfrm>
              <a:off x="7994772" y="3233699"/>
              <a:ext cx="3617239" cy="262684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3730A3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Müşteri Segmentasyonu</a:t>
              </a:r>
              <a:endParaRPr lang="en-US" sz="1500" dirty="0">
                <a:latin typeface="+mj-lt"/>
              </a:endParaRPr>
            </a:p>
          </p:txBody>
        </p:sp>
        <p:sp>
          <p:nvSpPr>
            <p:cNvPr id="43" name="Text 16"/>
            <p:cNvSpPr/>
            <p:nvPr/>
          </p:nvSpPr>
          <p:spPr>
            <a:xfrm>
              <a:off x="8521789" y="3850623"/>
              <a:ext cx="3002638" cy="45031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800"/>
                </a:lnSpc>
              </a:pPr>
              <a:r>
                <a:rPr lang="tr-TR" sz="1200" dirty="0" smtClean="0">
                  <a:solidFill>
                    <a:srgbClr val="374151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Yüksek stoklu ürünler için pazarlama stratejileri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34" name="Grup 33"/>
          <p:cNvGrpSpPr/>
          <p:nvPr/>
        </p:nvGrpSpPr>
        <p:grpSpPr>
          <a:xfrm>
            <a:off x="0" y="0"/>
            <a:ext cx="13708728" cy="838200"/>
            <a:chOff x="0" y="0"/>
            <a:chExt cx="13708728" cy="838200"/>
          </a:xfrm>
        </p:grpSpPr>
        <p:pic>
          <p:nvPicPr>
            <p:cNvPr id="39" name="Image 1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2192000" cy="838200"/>
            </a:xfrm>
            <a:prstGeom prst="rect">
              <a:avLst/>
            </a:prstGeom>
          </p:spPr>
        </p:pic>
        <p:sp>
          <p:nvSpPr>
            <p:cNvPr id="41" name="Text 0"/>
            <p:cNvSpPr/>
            <p:nvPr/>
          </p:nvSpPr>
          <p:spPr>
            <a:xfrm>
              <a:off x="175608" y="228600"/>
              <a:ext cx="13533120" cy="3810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tr-TR" sz="2700" b="1" dirty="0" smtClean="0">
                  <a:solidFill>
                    <a:srgbClr val="FFFFFF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Metodoloji</a:t>
              </a:r>
              <a:endParaRPr lang="en-US" sz="27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97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tr-TR" sz="2700" b="1" dirty="0" smtClean="0">
                <a:solidFill>
                  <a:srgbClr val="FFFFFF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Veri Seti</a:t>
            </a:r>
            <a:endParaRPr lang="en-US" sz="2700" dirty="0">
              <a:latin typeface="+mj-lt"/>
            </a:endParaRPr>
          </a:p>
        </p:txBody>
      </p:sp>
      <p:pic>
        <p:nvPicPr>
          <p:cNvPr id="52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13" y="-129623"/>
            <a:ext cx="2754834" cy="7185743"/>
          </a:xfrm>
          <a:prstGeom prst="rect">
            <a:avLst/>
          </a:prstGeom>
        </p:spPr>
      </p:pic>
      <p:pic>
        <p:nvPicPr>
          <p:cNvPr id="61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047" y="-129624"/>
            <a:ext cx="2754834" cy="7185743"/>
          </a:xfrm>
          <a:prstGeom prst="rect">
            <a:avLst/>
          </a:prstGeom>
        </p:spPr>
      </p:pic>
      <p:pic>
        <p:nvPicPr>
          <p:cNvPr id="64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81" y="-129623"/>
            <a:ext cx="2754834" cy="7185743"/>
          </a:xfrm>
          <a:prstGeom prst="rect">
            <a:avLst/>
          </a:prstGeom>
        </p:spPr>
      </p:pic>
      <p:pic>
        <p:nvPicPr>
          <p:cNvPr id="65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515" y="-129623"/>
            <a:ext cx="2754834" cy="7185743"/>
          </a:xfrm>
          <a:prstGeom prst="rect">
            <a:avLst/>
          </a:prstGeom>
        </p:spPr>
      </p:pic>
      <p:grpSp>
        <p:nvGrpSpPr>
          <p:cNvPr id="73" name="Grup 72"/>
          <p:cNvGrpSpPr/>
          <p:nvPr/>
        </p:nvGrpSpPr>
        <p:grpSpPr>
          <a:xfrm>
            <a:off x="1303230" y="2010877"/>
            <a:ext cx="900000" cy="900000"/>
            <a:chOff x="1303230" y="2010877"/>
            <a:chExt cx="900000" cy="900000"/>
          </a:xfrm>
        </p:grpSpPr>
        <p:pic>
          <p:nvPicPr>
            <p:cNvPr id="60" name="Resim 5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882" y="2212998"/>
              <a:ext cx="486695" cy="486695"/>
            </a:xfrm>
            <a:prstGeom prst="rect">
              <a:avLst/>
            </a:prstGeom>
          </p:spPr>
        </p:pic>
        <p:sp>
          <p:nvSpPr>
            <p:cNvPr id="66" name="Oval 65"/>
            <p:cNvSpPr/>
            <p:nvPr/>
          </p:nvSpPr>
          <p:spPr>
            <a:xfrm>
              <a:off x="1303230" y="2010877"/>
              <a:ext cx="900000" cy="90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latin typeface="+mj-lt"/>
              </a:endParaRPr>
            </a:p>
          </p:txBody>
        </p:sp>
      </p:grpSp>
      <p:grpSp>
        <p:nvGrpSpPr>
          <p:cNvPr id="67" name="Grup 66"/>
          <p:cNvGrpSpPr/>
          <p:nvPr/>
        </p:nvGrpSpPr>
        <p:grpSpPr>
          <a:xfrm>
            <a:off x="0" y="0"/>
            <a:ext cx="13708728" cy="838200"/>
            <a:chOff x="0" y="0"/>
            <a:chExt cx="13708728" cy="838200"/>
          </a:xfrm>
        </p:grpSpPr>
        <p:pic>
          <p:nvPicPr>
            <p:cNvPr id="68" name="Image 1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838200"/>
            </a:xfrm>
            <a:prstGeom prst="rect">
              <a:avLst/>
            </a:prstGeom>
          </p:spPr>
        </p:pic>
        <p:sp>
          <p:nvSpPr>
            <p:cNvPr id="69" name="Text 0"/>
            <p:cNvSpPr/>
            <p:nvPr/>
          </p:nvSpPr>
          <p:spPr>
            <a:xfrm>
              <a:off x="175608" y="228600"/>
              <a:ext cx="13533120" cy="3810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tr-TR" sz="2700" b="1" dirty="0" smtClean="0">
                  <a:solidFill>
                    <a:srgbClr val="FFFFFF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Veri Seti</a:t>
              </a:r>
              <a:endParaRPr lang="en-US" sz="2700" dirty="0">
                <a:latin typeface="+mj-lt"/>
              </a:endParaRPr>
            </a:p>
          </p:txBody>
        </p:sp>
      </p:grpSp>
      <p:grpSp>
        <p:nvGrpSpPr>
          <p:cNvPr id="78" name="Grup 77"/>
          <p:cNvGrpSpPr/>
          <p:nvPr/>
        </p:nvGrpSpPr>
        <p:grpSpPr>
          <a:xfrm>
            <a:off x="4299378" y="2011454"/>
            <a:ext cx="900000" cy="900000"/>
            <a:chOff x="4299378" y="2011454"/>
            <a:chExt cx="900000" cy="900000"/>
          </a:xfrm>
        </p:grpSpPr>
        <p:sp>
          <p:nvSpPr>
            <p:cNvPr id="70" name="Oval 69"/>
            <p:cNvSpPr/>
            <p:nvPr/>
          </p:nvSpPr>
          <p:spPr>
            <a:xfrm>
              <a:off x="4299378" y="2011454"/>
              <a:ext cx="900000" cy="900000"/>
            </a:xfrm>
            <a:prstGeom prst="ellipse">
              <a:avLst/>
            </a:prstGeom>
            <a:solidFill>
              <a:schemeClr val="accent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latin typeface="+mj-lt"/>
              </a:endParaRPr>
            </a:p>
          </p:txBody>
        </p:sp>
        <p:pic>
          <p:nvPicPr>
            <p:cNvPr id="74" name="Resim 7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378" y="2212998"/>
              <a:ext cx="504000" cy="504000"/>
            </a:xfrm>
            <a:prstGeom prst="rect">
              <a:avLst/>
            </a:prstGeom>
          </p:spPr>
        </p:pic>
      </p:grpSp>
      <p:grpSp>
        <p:nvGrpSpPr>
          <p:cNvPr id="88" name="Grup 87"/>
          <p:cNvGrpSpPr/>
          <p:nvPr/>
        </p:nvGrpSpPr>
        <p:grpSpPr>
          <a:xfrm>
            <a:off x="7117698" y="2006346"/>
            <a:ext cx="900000" cy="900000"/>
            <a:chOff x="7117698" y="2006346"/>
            <a:chExt cx="900000" cy="900000"/>
          </a:xfrm>
        </p:grpSpPr>
        <p:sp>
          <p:nvSpPr>
            <p:cNvPr id="71" name="Oval 70"/>
            <p:cNvSpPr/>
            <p:nvPr/>
          </p:nvSpPr>
          <p:spPr>
            <a:xfrm>
              <a:off x="7117698" y="2006346"/>
              <a:ext cx="900000" cy="900000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latin typeface="+mj-lt"/>
              </a:endParaRPr>
            </a:p>
          </p:txBody>
        </p:sp>
        <p:pic>
          <p:nvPicPr>
            <p:cNvPr id="76" name="Resim 7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8787" y="2212998"/>
              <a:ext cx="504000" cy="504000"/>
            </a:xfrm>
            <a:prstGeom prst="rect">
              <a:avLst/>
            </a:prstGeom>
          </p:spPr>
        </p:pic>
      </p:grpSp>
      <p:grpSp>
        <p:nvGrpSpPr>
          <p:cNvPr id="89" name="Grup 88"/>
          <p:cNvGrpSpPr/>
          <p:nvPr/>
        </p:nvGrpSpPr>
        <p:grpSpPr>
          <a:xfrm>
            <a:off x="10024932" y="2015746"/>
            <a:ext cx="900000" cy="900000"/>
            <a:chOff x="10024932" y="2015746"/>
            <a:chExt cx="900000" cy="900000"/>
          </a:xfrm>
          <a:solidFill>
            <a:srgbClr val="FFC000">
              <a:alpha val="25098"/>
            </a:srgbClr>
          </a:solidFill>
        </p:grpSpPr>
        <p:sp>
          <p:nvSpPr>
            <p:cNvPr id="72" name="Oval 71"/>
            <p:cNvSpPr/>
            <p:nvPr/>
          </p:nvSpPr>
          <p:spPr>
            <a:xfrm>
              <a:off x="10024932" y="2015746"/>
              <a:ext cx="900000" cy="9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latin typeface="+mj-lt"/>
              </a:endParaRPr>
            </a:p>
          </p:txBody>
        </p:sp>
        <p:pic>
          <p:nvPicPr>
            <p:cNvPr id="77" name="Resim 7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2932" y="2204345"/>
              <a:ext cx="504000" cy="504000"/>
            </a:xfrm>
            <a:prstGeom prst="rect">
              <a:avLst/>
            </a:prstGeom>
            <a:noFill/>
          </p:spPr>
        </p:pic>
      </p:grpSp>
      <p:pic>
        <p:nvPicPr>
          <p:cNvPr id="8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8078" y="3853357"/>
            <a:ext cx="151232" cy="162000"/>
          </a:xfrm>
          <a:prstGeom prst="rect">
            <a:avLst/>
          </a:prstGeom>
        </p:spPr>
      </p:pic>
      <p:sp>
        <p:nvSpPr>
          <p:cNvPr id="84" name="Text 3"/>
          <p:cNvSpPr/>
          <p:nvPr/>
        </p:nvSpPr>
        <p:spPr>
          <a:xfrm>
            <a:off x="375814" y="3233699"/>
            <a:ext cx="2754834" cy="2987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tr-TR" sz="1500" b="1" dirty="0" smtClean="0">
                <a:solidFill>
                  <a:srgbClr val="3730A3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Sentetik Veri</a:t>
            </a:r>
            <a:endParaRPr lang="en-US" sz="1500" dirty="0">
              <a:latin typeface="+mj-lt"/>
            </a:endParaRPr>
          </a:p>
        </p:txBody>
      </p:sp>
      <p:sp>
        <p:nvSpPr>
          <p:cNvPr id="85" name="Text 4"/>
          <p:cNvSpPr/>
          <p:nvPr/>
        </p:nvSpPr>
        <p:spPr>
          <a:xfrm>
            <a:off x="375815" y="3821767"/>
            <a:ext cx="2740502" cy="19582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tr-TR" sz="1200" dirty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Homojen veri yapısı</a:t>
            </a:r>
            <a:endParaRPr lang="en-US" sz="1200" dirty="0">
              <a:solidFill>
                <a:srgbClr val="374151"/>
              </a:solidFill>
              <a:latin typeface="+mj-lt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86" name="Text 5"/>
          <p:cNvSpPr/>
          <p:nvPr/>
        </p:nvSpPr>
        <p:spPr>
          <a:xfrm>
            <a:off x="372080" y="4170995"/>
            <a:ext cx="2758567" cy="21322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tr-TR" sz="1200" dirty="0" smtClean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Trend / Örüntü eksikliği</a:t>
            </a:r>
            <a:endParaRPr lang="en-US" sz="1200" dirty="0">
              <a:latin typeface="+mj-lt"/>
            </a:endParaRPr>
          </a:p>
        </p:txBody>
      </p:sp>
      <p:sp>
        <p:nvSpPr>
          <p:cNvPr id="87" name="Text 6"/>
          <p:cNvSpPr/>
          <p:nvPr/>
        </p:nvSpPr>
        <p:spPr>
          <a:xfrm>
            <a:off x="372083" y="4537625"/>
            <a:ext cx="2758565" cy="1999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tr-TR" sz="1200" dirty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Aralıklı / Kesikli Talep</a:t>
            </a:r>
            <a:endParaRPr lang="en-US" sz="1200" dirty="0">
              <a:solidFill>
                <a:srgbClr val="374151"/>
              </a:solidFill>
              <a:latin typeface="+mj-lt"/>
              <a:ea typeface="ui-sans-serif" pitchFamily="34" charset="-122"/>
              <a:cs typeface="ui-sans-serif" pitchFamily="34" charset="-120"/>
            </a:endParaRPr>
          </a:p>
        </p:txBody>
      </p:sp>
      <p:pic>
        <p:nvPicPr>
          <p:cNvPr id="90" name="Resim 8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47" y="3855261"/>
            <a:ext cx="162000" cy="162000"/>
          </a:xfrm>
          <a:prstGeom prst="rect">
            <a:avLst/>
          </a:prstGeom>
        </p:spPr>
      </p:pic>
      <p:pic>
        <p:nvPicPr>
          <p:cNvPr id="91" name="Resim 9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0" y="4218228"/>
            <a:ext cx="162000" cy="162000"/>
          </a:xfrm>
          <a:prstGeom prst="rect">
            <a:avLst/>
          </a:prstGeom>
        </p:spPr>
      </p:pic>
      <p:pic>
        <p:nvPicPr>
          <p:cNvPr id="92" name="Resim 9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0" y="4571537"/>
            <a:ext cx="162000" cy="162000"/>
          </a:xfrm>
          <a:prstGeom prst="rect">
            <a:avLst/>
          </a:prstGeom>
        </p:spPr>
      </p:pic>
      <p:sp>
        <p:nvSpPr>
          <p:cNvPr id="93" name="Text 3"/>
          <p:cNvSpPr/>
          <p:nvPr/>
        </p:nvSpPr>
        <p:spPr>
          <a:xfrm>
            <a:off x="3267747" y="3233699"/>
            <a:ext cx="2754834" cy="2987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tr-TR" sz="1500" b="1" dirty="0" smtClean="0">
                <a:solidFill>
                  <a:srgbClr val="3730A3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Sipariş Bilgisi</a:t>
            </a:r>
            <a:endParaRPr lang="en-US" sz="1500" dirty="0">
              <a:latin typeface="+mj-lt"/>
            </a:endParaRPr>
          </a:p>
        </p:txBody>
      </p:sp>
      <p:sp>
        <p:nvSpPr>
          <p:cNvPr id="94" name="Text 4"/>
          <p:cNvSpPr/>
          <p:nvPr/>
        </p:nvSpPr>
        <p:spPr>
          <a:xfrm>
            <a:off x="3288206" y="3806017"/>
            <a:ext cx="2754835" cy="21486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tr-TR" sz="1200" dirty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500.000 sipariş</a:t>
            </a:r>
            <a:endParaRPr lang="en-US" sz="1200" dirty="0">
              <a:solidFill>
                <a:srgbClr val="374151"/>
              </a:solidFill>
              <a:latin typeface="+mj-lt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95" name="Text 5"/>
          <p:cNvSpPr/>
          <p:nvPr/>
        </p:nvSpPr>
        <p:spPr>
          <a:xfrm>
            <a:off x="3285347" y="4153553"/>
            <a:ext cx="2772994" cy="23395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indent="0" algn="ctr">
              <a:lnSpc>
                <a:spcPts val="1800"/>
              </a:lnSpc>
              <a:buNone/>
            </a:pPr>
            <a:r>
              <a:rPr lang="tr-TR" sz="1200" dirty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18.000 ürün</a:t>
            </a:r>
            <a:endParaRPr lang="en-US" sz="1200" dirty="0">
              <a:solidFill>
                <a:srgbClr val="374151"/>
              </a:solidFill>
              <a:latin typeface="+mj-lt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96" name="Text 6"/>
          <p:cNvSpPr/>
          <p:nvPr/>
        </p:nvSpPr>
        <p:spPr>
          <a:xfrm>
            <a:off x="3285348" y="4521479"/>
            <a:ext cx="2772993" cy="21934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tr-TR" sz="1200" dirty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1.500 müşteri</a:t>
            </a:r>
            <a:endParaRPr lang="en-US" sz="1200" dirty="0">
              <a:solidFill>
                <a:srgbClr val="374151"/>
              </a:solidFill>
              <a:latin typeface="+mj-lt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101" name="Text 3"/>
          <p:cNvSpPr/>
          <p:nvPr/>
        </p:nvSpPr>
        <p:spPr>
          <a:xfrm>
            <a:off x="6159680" y="3233699"/>
            <a:ext cx="2754834" cy="2987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tr-TR" sz="1500" b="1" dirty="0" smtClean="0">
                <a:solidFill>
                  <a:srgbClr val="3730A3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Zaman Verisi</a:t>
            </a:r>
            <a:endParaRPr lang="en-US" sz="1500" dirty="0">
              <a:latin typeface="+mj-lt"/>
            </a:endParaRPr>
          </a:p>
        </p:txBody>
      </p:sp>
      <p:sp>
        <p:nvSpPr>
          <p:cNvPr id="102" name="Text 4"/>
          <p:cNvSpPr/>
          <p:nvPr/>
        </p:nvSpPr>
        <p:spPr>
          <a:xfrm>
            <a:off x="6235338" y="3813389"/>
            <a:ext cx="2690897" cy="2409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indent="0" algn="ctr">
              <a:lnSpc>
                <a:spcPts val="1800"/>
              </a:lnSpc>
              <a:buNone/>
            </a:pPr>
            <a:r>
              <a:rPr lang="tr-TR" sz="1200" dirty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Ocak.2023 – Aralık.2025</a:t>
            </a:r>
            <a:endParaRPr lang="en-US" sz="1200" dirty="0">
              <a:solidFill>
                <a:srgbClr val="374151"/>
              </a:solidFill>
              <a:latin typeface="+mj-lt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109" name="Text 3"/>
          <p:cNvSpPr/>
          <p:nvPr/>
        </p:nvSpPr>
        <p:spPr>
          <a:xfrm>
            <a:off x="9082214" y="3233699"/>
            <a:ext cx="2754834" cy="2987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tr-TR" sz="1500" b="1" dirty="0" smtClean="0">
                <a:solidFill>
                  <a:srgbClr val="3730A3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Stok Bilgisi</a:t>
            </a:r>
            <a:endParaRPr lang="en-US" sz="1500" dirty="0">
              <a:latin typeface="+mj-lt"/>
            </a:endParaRPr>
          </a:p>
        </p:txBody>
      </p:sp>
      <p:sp>
        <p:nvSpPr>
          <p:cNvPr id="110" name="Text 4"/>
          <p:cNvSpPr/>
          <p:nvPr/>
        </p:nvSpPr>
        <p:spPr>
          <a:xfrm>
            <a:off x="9122958" y="3813389"/>
            <a:ext cx="2744692" cy="19948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tr-TR" sz="1200" dirty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Başlangıç </a:t>
            </a:r>
            <a:r>
              <a:rPr lang="tr-TR" sz="1200" dirty="0" err="1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Stoğu</a:t>
            </a:r>
            <a:endParaRPr lang="en-US" sz="1200" dirty="0">
              <a:solidFill>
                <a:srgbClr val="374151"/>
              </a:solidFill>
              <a:latin typeface="+mj-lt"/>
              <a:ea typeface="ui-sans-serif" pitchFamily="34" charset="-122"/>
              <a:cs typeface="ui-sans-serif" pitchFamily="34" charset="-120"/>
            </a:endParaRPr>
          </a:p>
        </p:txBody>
      </p:sp>
      <p:sp>
        <p:nvSpPr>
          <p:cNvPr id="111" name="Text 5"/>
          <p:cNvSpPr/>
          <p:nvPr/>
        </p:nvSpPr>
        <p:spPr>
          <a:xfrm>
            <a:off x="9120164" y="4162617"/>
            <a:ext cx="2762785" cy="21721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indent="0" algn="ctr">
              <a:lnSpc>
                <a:spcPts val="1800"/>
              </a:lnSpc>
              <a:buNone/>
            </a:pPr>
            <a:r>
              <a:rPr lang="tr-TR" sz="1200" dirty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Stok eksilmesi / takviyesi</a:t>
            </a:r>
            <a:endParaRPr lang="en-US" sz="1200" dirty="0">
              <a:solidFill>
                <a:srgbClr val="374151"/>
              </a:solidFill>
              <a:latin typeface="+mj-lt"/>
              <a:ea typeface="ui-sans-serif" pitchFamily="34" charset="-122"/>
              <a:cs typeface="ui-sans-serif" pitchFamily="34" charset="-120"/>
            </a:endParaRPr>
          </a:p>
        </p:txBody>
      </p:sp>
      <p:pic>
        <p:nvPicPr>
          <p:cNvPr id="11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8994" y="4216324"/>
            <a:ext cx="151232" cy="162000"/>
          </a:xfrm>
          <a:prstGeom prst="rect">
            <a:avLst/>
          </a:prstGeom>
        </p:spPr>
      </p:pic>
      <p:pic>
        <p:nvPicPr>
          <p:cNvPr id="1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8994" y="4569633"/>
            <a:ext cx="151232" cy="162000"/>
          </a:xfrm>
          <a:prstGeom prst="rect">
            <a:avLst/>
          </a:prstGeom>
        </p:spPr>
      </p:pic>
      <p:pic>
        <p:nvPicPr>
          <p:cNvPr id="1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1369" y="3852879"/>
            <a:ext cx="151232" cy="162000"/>
          </a:xfrm>
          <a:prstGeom prst="rect">
            <a:avLst/>
          </a:prstGeom>
        </p:spPr>
      </p:pic>
      <p:pic>
        <p:nvPicPr>
          <p:cNvPr id="1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4250" y="3850392"/>
            <a:ext cx="151232" cy="162000"/>
          </a:xfrm>
          <a:prstGeom prst="rect">
            <a:avLst/>
          </a:prstGeom>
        </p:spPr>
      </p:pic>
      <p:pic>
        <p:nvPicPr>
          <p:cNvPr id="127" name="Resim 1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66" y="4213359"/>
            <a:ext cx="162000" cy="1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tr-TR" sz="2700" b="1" dirty="0" smtClean="0">
                <a:solidFill>
                  <a:srgbClr val="FFFFFF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Veri Seti</a:t>
            </a:r>
            <a:endParaRPr lang="en-US" sz="2700" dirty="0">
              <a:latin typeface="+mj-lt"/>
            </a:endParaRPr>
          </a:p>
        </p:txBody>
      </p:sp>
      <p:pic>
        <p:nvPicPr>
          <p:cNvPr id="52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06" y="-129622"/>
            <a:ext cx="5921597" cy="3897671"/>
          </a:xfrm>
          <a:prstGeom prst="rect">
            <a:avLst/>
          </a:prstGeom>
        </p:spPr>
      </p:pic>
      <p:pic>
        <p:nvPicPr>
          <p:cNvPr id="61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07" y="3897671"/>
            <a:ext cx="5921596" cy="3966170"/>
          </a:xfrm>
          <a:prstGeom prst="rect">
            <a:avLst/>
          </a:prstGeom>
        </p:spPr>
      </p:pic>
      <p:pic>
        <p:nvPicPr>
          <p:cNvPr id="64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375" y="-129622"/>
            <a:ext cx="5439974" cy="3897671"/>
          </a:xfrm>
          <a:prstGeom prst="rect">
            <a:avLst/>
          </a:prstGeom>
        </p:spPr>
      </p:pic>
      <p:pic>
        <p:nvPicPr>
          <p:cNvPr id="65" name="Image 1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375" y="3897671"/>
            <a:ext cx="5439974" cy="3966171"/>
          </a:xfrm>
          <a:prstGeom prst="rect">
            <a:avLst/>
          </a:prstGeom>
        </p:spPr>
      </p:pic>
      <p:grpSp>
        <p:nvGrpSpPr>
          <p:cNvPr id="67" name="Grup 66"/>
          <p:cNvGrpSpPr/>
          <p:nvPr/>
        </p:nvGrpSpPr>
        <p:grpSpPr>
          <a:xfrm>
            <a:off x="0" y="0"/>
            <a:ext cx="13708728" cy="838200"/>
            <a:chOff x="0" y="0"/>
            <a:chExt cx="13708728" cy="838200"/>
          </a:xfrm>
        </p:grpSpPr>
        <p:pic>
          <p:nvPicPr>
            <p:cNvPr id="68" name="Image 1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838200"/>
            </a:xfrm>
            <a:prstGeom prst="rect">
              <a:avLst/>
            </a:prstGeom>
          </p:spPr>
        </p:pic>
        <p:sp>
          <p:nvSpPr>
            <p:cNvPr id="69" name="Text 0"/>
            <p:cNvSpPr/>
            <p:nvPr/>
          </p:nvSpPr>
          <p:spPr>
            <a:xfrm>
              <a:off x="175608" y="228600"/>
              <a:ext cx="13533120" cy="3810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tr-TR" sz="2700" b="1" dirty="0" smtClean="0">
                  <a:solidFill>
                    <a:srgbClr val="FFFFFF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Veri Seti</a:t>
              </a:r>
              <a:endParaRPr lang="en-US" sz="2700" dirty="0">
                <a:latin typeface="+mj-lt"/>
              </a:endParaRPr>
            </a:p>
          </p:txBody>
        </p:sp>
      </p:grpSp>
      <p:pic>
        <p:nvPicPr>
          <p:cNvPr id="4" name="Resi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9024" y="929626"/>
            <a:ext cx="4894085" cy="281877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462" y="929626"/>
            <a:ext cx="4847226" cy="282113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364" y="4090846"/>
            <a:ext cx="4728527" cy="268710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2210" y="4030382"/>
            <a:ext cx="4687747" cy="27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tr-TR" sz="2700" b="1" dirty="0" smtClean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Veri Seti</a:t>
            </a:r>
            <a:endParaRPr lang="en-US" sz="2700" dirty="0"/>
          </a:p>
        </p:txBody>
      </p:sp>
      <p:grpSp>
        <p:nvGrpSpPr>
          <p:cNvPr id="67" name="Grup 66"/>
          <p:cNvGrpSpPr/>
          <p:nvPr/>
        </p:nvGrpSpPr>
        <p:grpSpPr>
          <a:xfrm>
            <a:off x="0" y="0"/>
            <a:ext cx="13708728" cy="838200"/>
            <a:chOff x="0" y="0"/>
            <a:chExt cx="13708728" cy="838200"/>
          </a:xfrm>
        </p:grpSpPr>
        <p:pic>
          <p:nvPicPr>
            <p:cNvPr id="68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838200"/>
            </a:xfrm>
            <a:prstGeom prst="rect">
              <a:avLst/>
            </a:prstGeom>
          </p:spPr>
        </p:pic>
        <p:sp>
          <p:nvSpPr>
            <p:cNvPr id="69" name="Text 0"/>
            <p:cNvSpPr/>
            <p:nvPr/>
          </p:nvSpPr>
          <p:spPr>
            <a:xfrm>
              <a:off x="175608" y="228600"/>
              <a:ext cx="13533120" cy="3810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tr-TR" sz="2700" b="1" dirty="0" err="1" smtClean="0">
                  <a:solidFill>
                    <a:srgbClr val="FFFFFF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Tech</a:t>
              </a:r>
              <a:r>
                <a:rPr lang="tr-TR" sz="2700" b="1" dirty="0" smtClean="0">
                  <a:solidFill>
                    <a:srgbClr val="FFFFFF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tr-TR" sz="2700" b="1" dirty="0" err="1" smtClean="0">
                  <a:solidFill>
                    <a:srgbClr val="FFFFFF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Stack</a:t>
              </a:r>
              <a:endParaRPr lang="en-US" sz="2700" dirty="0">
                <a:latin typeface="+mj-lt"/>
              </a:endParaRPr>
            </a:p>
          </p:txBody>
        </p:sp>
      </p:grpSp>
      <p:pic>
        <p:nvPicPr>
          <p:cNvPr id="3" name="Resi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68" y="1281339"/>
            <a:ext cx="1718174" cy="1718174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46" y="1140180"/>
            <a:ext cx="3251597" cy="200049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075" y="909531"/>
            <a:ext cx="4201457" cy="246179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4" y="3947896"/>
            <a:ext cx="2438400" cy="2038350"/>
          </a:xfrm>
          <a:prstGeom prst="rect">
            <a:avLst/>
          </a:prstGeom>
        </p:spPr>
      </p:pic>
      <p:pic>
        <p:nvPicPr>
          <p:cNvPr id="1026" name="Picture 2" descr="Dosya:Google Gemini logo 2025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67" y="4423766"/>
            <a:ext cx="4812665" cy="108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 9"/>
          <p:cNvGrpSpPr/>
          <p:nvPr/>
        </p:nvGrpSpPr>
        <p:grpSpPr>
          <a:xfrm>
            <a:off x="9127965" y="3672840"/>
            <a:ext cx="2552362" cy="2470110"/>
            <a:chOff x="8913749" y="3429000"/>
            <a:chExt cx="2830088" cy="2713950"/>
          </a:xfrm>
        </p:grpSpPr>
        <p:pic>
          <p:nvPicPr>
            <p:cNvPr id="8" name="Resim 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342" y="3429000"/>
              <a:ext cx="1998902" cy="1998902"/>
            </a:xfrm>
            <a:prstGeom prst="rect">
              <a:avLst/>
            </a:prstGeom>
          </p:spPr>
        </p:pic>
        <p:sp>
          <p:nvSpPr>
            <p:cNvPr id="53" name="Text 4"/>
            <p:cNvSpPr/>
            <p:nvPr/>
          </p:nvSpPr>
          <p:spPr>
            <a:xfrm>
              <a:off x="8913749" y="5584473"/>
              <a:ext cx="2830088" cy="558477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ctr" anchorCtr="0"/>
            <a:lstStyle/>
            <a:p>
              <a:pPr>
                <a:lnSpc>
                  <a:spcPts val="1800"/>
                </a:lnSpc>
              </a:pPr>
              <a:r>
                <a:rPr lang="tr-TR" sz="3200" b="1" dirty="0" smtClean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GRU &amp; LSTM</a:t>
              </a:r>
              <a:endParaRPr lang="en-US" sz="3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6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0"/>
            <a:ext cx="5638800" cy="69951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57" y="2035454"/>
            <a:ext cx="190500" cy="266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57" y="2443998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57" y="2805948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57" y="3186948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737" y="0"/>
            <a:ext cx="5638800" cy="6995160"/>
          </a:xfrm>
          <a:prstGeom prst="rect">
            <a:avLst/>
          </a:prstGeom>
        </p:spPr>
      </p:pic>
      <p:sp>
        <p:nvSpPr>
          <p:cNvPr id="29" name="Text 1"/>
          <p:cNvSpPr/>
          <p:nvPr/>
        </p:nvSpPr>
        <p:spPr>
          <a:xfrm>
            <a:off x="793373" y="1586748"/>
            <a:ext cx="507402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30A3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Ulaşılan Sonuçlar</a:t>
            </a:r>
            <a:endParaRPr lang="en-US" sz="1800" dirty="0">
              <a:latin typeface="+mj-lt"/>
            </a:endParaRPr>
          </a:p>
        </p:txBody>
      </p:sp>
      <p:sp>
        <p:nvSpPr>
          <p:cNvPr id="30" name="Text 2"/>
          <p:cNvSpPr/>
          <p:nvPr/>
        </p:nvSpPr>
        <p:spPr>
          <a:xfrm>
            <a:off x="800100" y="2054504"/>
            <a:ext cx="40096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Entegre </a:t>
            </a:r>
            <a:r>
              <a:rPr lang="en-US" sz="1200" dirty="0" err="1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veri</a:t>
            </a:r>
            <a:r>
              <a:rPr lang="en-US" sz="1200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 analizi ve zaman serisi tahmini</a:t>
            </a:r>
            <a:endParaRPr lang="en-US" sz="1200" dirty="0">
              <a:latin typeface="+mj-lt"/>
            </a:endParaRPr>
          </a:p>
        </p:txBody>
      </p:sp>
      <p:sp>
        <p:nvSpPr>
          <p:cNvPr id="31" name="Text 3"/>
          <p:cNvSpPr/>
          <p:nvPr/>
        </p:nvSpPr>
        <p:spPr>
          <a:xfrm>
            <a:off x="800100" y="2463048"/>
            <a:ext cx="35490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GRU ve LSTM derin öğrenme modelleri</a:t>
            </a:r>
            <a:endParaRPr lang="en-US" sz="1200" dirty="0">
              <a:latin typeface="+mj-lt"/>
            </a:endParaRPr>
          </a:p>
        </p:txBody>
      </p:sp>
      <p:sp>
        <p:nvSpPr>
          <p:cNvPr id="32" name="Text 4"/>
          <p:cNvSpPr/>
          <p:nvPr/>
        </p:nvSpPr>
        <p:spPr>
          <a:xfrm>
            <a:off x="800100" y="3205998"/>
            <a:ext cx="35861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RFM analizi ile müşteri segmentasyonu</a:t>
            </a:r>
            <a:endParaRPr lang="en-US" sz="1200" dirty="0">
              <a:latin typeface="+mj-lt"/>
            </a:endParaRPr>
          </a:p>
        </p:txBody>
      </p:sp>
      <p:sp>
        <p:nvSpPr>
          <p:cNvPr id="33" name="Text 5"/>
          <p:cNvSpPr/>
          <p:nvPr/>
        </p:nvSpPr>
        <p:spPr>
          <a:xfrm>
            <a:off x="800100" y="3641765"/>
            <a:ext cx="265479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tr-TR" sz="1200" dirty="0" smtClean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P</a:t>
            </a:r>
            <a:r>
              <a:rPr lang="en-US" sz="1200" dirty="0" err="1" smtClean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azarlama</a:t>
            </a:r>
            <a:r>
              <a:rPr lang="en-US" sz="1200" dirty="0" smtClean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stratejileri</a:t>
            </a:r>
            <a:endParaRPr lang="en-US" sz="1200" dirty="0">
              <a:latin typeface="+mj-lt"/>
            </a:endParaRPr>
          </a:p>
        </p:txBody>
      </p:sp>
      <p:grpSp>
        <p:nvGrpSpPr>
          <p:cNvPr id="51" name="Grup 50"/>
          <p:cNvGrpSpPr/>
          <p:nvPr/>
        </p:nvGrpSpPr>
        <p:grpSpPr>
          <a:xfrm>
            <a:off x="6276737" y="1600200"/>
            <a:ext cx="6731555" cy="4495800"/>
            <a:chOff x="6026230" y="1066800"/>
            <a:chExt cx="6731555" cy="4495800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7000" y="1600200"/>
              <a:ext cx="476250" cy="571500"/>
            </a:xfrm>
            <a:prstGeom prst="rect">
              <a:avLst/>
            </a:prstGeom>
          </p:spPr>
        </p:pic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1300" y="1714500"/>
              <a:ext cx="247650" cy="342900"/>
            </a:xfrm>
            <a:prstGeom prst="rect">
              <a:avLst/>
            </a:prstGeom>
          </p:spPr>
        </p:pic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58275" y="2362200"/>
              <a:ext cx="171450" cy="304800"/>
            </a:xfrm>
            <a:prstGeom prst="rect">
              <a:avLst/>
            </a:prstGeom>
          </p:spPr>
        </p:pic>
        <p:pic>
          <p:nvPicPr>
            <p:cNvPr id="20" name="Image 18" descr="preencoded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77000" y="2781300"/>
              <a:ext cx="514350" cy="571500"/>
            </a:xfrm>
            <a:prstGeom prst="rect">
              <a:avLst/>
            </a:prstGeom>
          </p:spPr>
        </p:pic>
        <p:pic>
          <p:nvPicPr>
            <p:cNvPr id="21" name="Image 19" descr="preencod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91300" y="2895600"/>
              <a:ext cx="285750" cy="342900"/>
            </a:xfrm>
            <a:prstGeom prst="rect">
              <a:avLst/>
            </a:prstGeom>
          </p:spPr>
        </p:pic>
        <p:pic>
          <p:nvPicPr>
            <p:cNvPr id="22" name="Image 20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58275" y="3467100"/>
              <a:ext cx="171450" cy="304800"/>
            </a:xfrm>
            <a:prstGeom prst="rect">
              <a:avLst/>
            </a:prstGeom>
          </p:spPr>
        </p:pic>
        <p:pic>
          <p:nvPicPr>
            <p:cNvPr id="23" name="Image 21" descr="preencoded.pn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77000" y="3886200"/>
              <a:ext cx="590550" cy="571500"/>
            </a:xfrm>
            <a:prstGeom prst="rect">
              <a:avLst/>
            </a:prstGeom>
          </p:spPr>
        </p:pic>
        <p:pic>
          <p:nvPicPr>
            <p:cNvPr id="24" name="Image 22" descr="preencod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1300" y="4000500"/>
              <a:ext cx="361950" cy="342900"/>
            </a:xfrm>
            <a:prstGeom prst="rect">
              <a:avLst/>
            </a:prstGeom>
          </p:spPr>
        </p:pic>
        <p:pic>
          <p:nvPicPr>
            <p:cNvPr id="25" name="Image 23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58275" y="4572000"/>
              <a:ext cx="171450" cy="304800"/>
            </a:xfrm>
            <a:prstGeom prst="rect">
              <a:avLst/>
            </a:prstGeom>
          </p:spPr>
        </p:pic>
        <p:pic>
          <p:nvPicPr>
            <p:cNvPr id="26" name="Image 24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77000" y="4991100"/>
              <a:ext cx="447675" cy="571500"/>
            </a:xfrm>
            <a:prstGeom prst="rect">
              <a:avLst/>
            </a:prstGeom>
          </p:spPr>
        </p:pic>
        <p:pic>
          <p:nvPicPr>
            <p:cNvPr id="27" name="Image 25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91300" y="5105400"/>
              <a:ext cx="219075" cy="342900"/>
            </a:xfrm>
            <a:prstGeom prst="rect">
              <a:avLst/>
            </a:prstGeom>
          </p:spPr>
        </p:pic>
        <p:sp>
          <p:nvSpPr>
            <p:cNvPr id="39" name="Text 11"/>
            <p:cNvSpPr/>
            <p:nvPr/>
          </p:nvSpPr>
          <p:spPr>
            <a:xfrm>
              <a:off x="6026230" y="1066800"/>
              <a:ext cx="5638800" cy="3048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1800" b="1" dirty="0">
                  <a:solidFill>
                    <a:srgbClr val="3730A3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Uçtan Uca Karar Destek Sistemi</a:t>
              </a:r>
              <a:endParaRPr lang="en-US" sz="1800" dirty="0">
                <a:latin typeface="+mj-lt"/>
              </a:endParaRPr>
            </a:p>
          </p:txBody>
        </p:sp>
        <p:sp>
          <p:nvSpPr>
            <p:cNvPr id="40" name="Text 12"/>
            <p:cNvSpPr/>
            <p:nvPr/>
          </p:nvSpPr>
          <p:spPr>
            <a:xfrm>
              <a:off x="7105650" y="1524000"/>
              <a:ext cx="470535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Veri Analizi</a:t>
              </a:r>
              <a:endParaRPr lang="en-US" sz="1500" dirty="0">
                <a:latin typeface="+mj-lt"/>
              </a:endParaRPr>
            </a:p>
          </p:txBody>
        </p:sp>
        <p:sp>
          <p:nvSpPr>
            <p:cNvPr id="41" name="Text 13"/>
            <p:cNvSpPr/>
            <p:nvPr/>
          </p:nvSpPr>
          <p:spPr>
            <a:xfrm>
              <a:off x="7105650" y="1790700"/>
              <a:ext cx="470535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Satış verilerinin temizlenmesi ve zaman serisine dönüştürülmesi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2" name="Text 14"/>
            <p:cNvSpPr/>
            <p:nvPr/>
          </p:nvSpPr>
          <p:spPr>
            <a:xfrm>
              <a:off x="7143750" y="2819400"/>
              <a:ext cx="466725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Tahmin Modeli</a:t>
              </a:r>
              <a:endParaRPr lang="en-US" sz="1500" dirty="0">
                <a:latin typeface="+mj-lt"/>
              </a:endParaRPr>
            </a:p>
          </p:txBody>
        </p:sp>
        <p:sp>
          <p:nvSpPr>
            <p:cNvPr id="43" name="Text 15"/>
            <p:cNvSpPr/>
            <p:nvPr/>
          </p:nvSpPr>
          <p:spPr>
            <a:xfrm>
              <a:off x="7143750" y="3086100"/>
              <a:ext cx="560070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GRU ve LSTM modelleri ile satış tahminleri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4" name="Text 16"/>
            <p:cNvSpPr/>
            <p:nvPr/>
          </p:nvSpPr>
          <p:spPr>
            <a:xfrm>
              <a:off x="7219950" y="3924300"/>
              <a:ext cx="550926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Müşteri Segmentasyonu</a:t>
              </a:r>
              <a:endParaRPr lang="en-US" sz="1500" dirty="0">
                <a:latin typeface="+mj-lt"/>
              </a:endParaRPr>
            </a:p>
          </p:txBody>
        </p:sp>
        <p:sp>
          <p:nvSpPr>
            <p:cNvPr id="45" name="Text 17"/>
            <p:cNvSpPr/>
            <p:nvPr/>
          </p:nvSpPr>
          <p:spPr>
            <a:xfrm>
              <a:off x="7219950" y="4191000"/>
              <a:ext cx="550926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RFM analizi ile fazla stoklu ürünler için segmentasyon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6" name="Text 18"/>
            <p:cNvSpPr/>
            <p:nvPr/>
          </p:nvSpPr>
          <p:spPr>
            <a:xfrm>
              <a:off x="7077075" y="5029200"/>
              <a:ext cx="4733925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500" b="1" dirty="0">
                  <a:solidFill>
                    <a:srgbClr val="1F2937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Karar Destek</a:t>
              </a:r>
              <a:endParaRPr lang="en-US" sz="1500" dirty="0">
                <a:latin typeface="+mj-lt"/>
              </a:endParaRPr>
            </a:p>
          </p:txBody>
        </p:sp>
        <p:sp>
          <p:nvSpPr>
            <p:cNvPr id="47" name="Text 19"/>
            <p:cNvSpPr/>
            <p:nvPr/>
          </p:nvSpPr>
          <p:spPr>
            <a:xfrm>
              <a:off x="7077075" y="5295900"/>
              <a:ext cx="568071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800"/>
                </a:lnSpc>
                <a:buNone/>
              </a:pPr>
              <a:r>
                <a:rPr lang="en-US" sz="1200" dirty="0">
                  <a:solidFill>
                    <a:srgbClr val="4B5563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Stok durumu analizi ve hedefli pazarlama</a:t>
              </a:r>
              <a:endParaRPr lang="en-US" sz="1200" dirty="0">
                <a:latin typeface="+mj-lt"/>
              </a:endParaRPr>
            </a:p>
          </p:txBody>
        </p:sp>
      </p:grpSp>
      <p:pic>
        <p:nvPicPr>
          <p:cNvPr id="4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57" y="3622715"/>
            <a:ext cx="190500" cy="266700"/>
          </a:xfrm>
          <a:prstGeom prst="rect">
            <a:avLst/>
          </a:prstGeom>
        </p:spPr>
      </p:pic>
      <p:sp>
        <p:nvSpPr>
          <p:cNvPr id="49" name="Text 5"/>
          <p:cNvSpPr/>
          <p:nvPr/>
        </p:nvSpPr>
        <p:spPr>
          <a:xfrm>
            <a:off x="800100" y="2824998"/>
            <a:ext cx="265479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tr-TR" sz="1200" dirty="0" smtClean="0">
                <a:solidFill>
                  <a:srgbClr val="1F2937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Stok Yönetimi</a:t>
            </a:r>
            <a:endParaRPr lang="en-US" sz="1200" dirty="0">
              <a:latin typeface="+mj-lt"/>
            </a:endParaRPr>
          </a:p>
        </p:txBody>
      </p:sp>
      <p:grpSp>
        <p:nvGrpSpPr>
          <p:cNvPr id="55" name="Grup 54"/>
          <p:cNvGrpSpPr/>
          <p:nvPr/>
        </p:nvGrpSpPr>
        <p:grpSpPr>
          <a:xfrm>
            <a:off x="381000" y="4724400"/>
            <a:ext cx="6078617" cy="1828800"/>
            <a:chOff x="-6396037" y="2381250"/>
            <a:chExt cx="6560939" cy="1981200"/>
          </a:xfrm>
        </p:grpSpPr>
        <p:grpSp>
          <p:nvGrpSpPr>
            <p:cNvPr id="50" name="Grup 49"/>
            <p:cNvGrpSpPr/>
            <p:nvPr/>
          </p:nvGrpSpPr>
          <p:grpSpPr>
            <a:xfrm>
              <a:off x="-6396037" y="2381250"/>
              <a:ext cx="5638800" cy="1981200"/>
              <a:chOff x="228600" y="3238500"/>
              <a:chExt cx="5638800" cy="1981200"/>
            </a:xfrm>
          </p:grpSpPr>
          <p:pic>
            <p:nvPicPr>
              <p:cNvPr id="9" name="Image 7" descr="preencoded.png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8600" y="3238500"/>
                <a:ext cx="5638800" cy="1981200"/>
              </a:xfrm>
              <a:prstGeom prst="rect">
                <a:avLst/>
              </a:prstGeom>
            </p:spPr>
          </p:pic>
          <p:pic>
            <p:nvPicPr>
              <p:cNvPr id="10" name="Image 8" descr="preencoded.png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000" y="4114800"/>
                <a:ext cx="1701701" cy="952500"/>
              </a:xfrm>
              <a:prstGeom prst="rect">
                <a:avLst/>
              </a:prstGeom>
            </p:spPr>
          </p:pic>
          <p:pic>
            <p:nvPicPr>
              <p:cNvPr id="11" name="Image 9" descr="preencoded.png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3263" y="4229100"/>
                <a:ext cx="257175" cy="304800"/>
              </a:xfrm>
              <a:prstGeom prst="rect">
                <a:avLst/>
              </a:prstGeom>
            </p:spPr>
          </p:pic>
          <p:pic>
            <p:nvPicPr>
              <p:cNvPr id="12" name="Image 10" descr="preencoded.png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97001" y="4114800"/>
                <a:ext cx="1701850" cy="952500"/>
              </a:xfrm>
              <a:prstGeom prst="rect">
                <a:avLst/>
              </a:prstGeom>
            </p:spPr>
          </p:pic>
          <p:pic>
            <p:nvPicPr>
              <p:cNvPr id="13" name="Image 11" descr="preencoded.png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33551" y="4229100"/>
                <a:ext cx="228600" cy="304800"/>
              </a:xfrm>
              <a:prstGeom prst="rect">
                <a:avLst/>
              </a:prstGeom>
            </p:spPr>
          </p:pic>
          <p:pic>
            <p:nvPicPr>
              <p:cNvPr id="14" name="Image 12" descr="preencoded.png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13150" y="4114800"/>
                <a:ext cx="1701850" cy="952500"/>
              </a:xfrm>
              <a:prstGeom prst="rect">
                <a:avLst/>
              </a:prstGeom>
            </p:spPr>
          </p:pic>
          <p:pic>
            <p:nvPicPr>
              <p:cNvPr id="15" name="Image 13" descr="preencoded.png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78276" y="4229100"/>
                <a:ext cx="171450" cy="304800"/>
              </a:xfrm>
              <a:prstGeom prst="rect">
                <a:avLst/>
              </a:prstGeom>
            </p:spPr>
          </p:pic>
          <p:sp>
            <p:nvSpPr>
              <p:cNvPr id="34" name="Text 6"/>
              <p:cNvSpPr/>
              <p:nvPr/>
            </p:nvSpPr>
            <p:spPr>
              <a:xfrm>
                <a:off x="381000" y="3390900"/>
                <a:ext cx="5334000" cy="2667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>
                  <a:lnSpc>
                    <a:spcPts val="2100"/>
                  </a:lnSpc>
                  <a:buNone/>
                </a:pPr>
                <a:r>
                  <a:rPr lang="en-US" sz="1500" b="1" dirty="0">
                    <a:solidFill>
                      <a:srgbClr val="FFFFFF"/>
                    </a:solidFill>
                    <a:latin typeface="+mj-lt"/>
                    <a:ea typeface="ui-sans-serif" pitchFamily="34" charset="-122"/>
                    <a:cs typeface="ui-sans-serif" pitchFamily="34" charset="-120"/>
                  </a:rPr>
                  <a:t>Sistem Özellikleri</a:t>
                </a:r>
                <a:endParaRPr lang="en-US" sz="1500" dirty="0">
                  <a:latin typeface="+mj-lt"/>
                </a:endParaRPr>
              </a:p>
            </p:txBody>
          </p:sp>
          <p:sp>
            <p:nvSpPr>
              <p:cNvPr id="36" name="Text 8"/>
              <p:cNvSpPr/>
              <p:nvPr/>
            </p:nvSpPr>
            <p:spPr>
              <a:xfrm>
                <a:off x="495300" y="4572000"/>
                <a:ext cx="1473101" cy="3810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FFFFFF"/>
                    </a:solidFill>
                    <a:latin typeface="+mj-lt"/>
                    <a:ea typeface="ui-sans-serif" pitchFamily="34" charset="-122"/>
                    <a:cs typeface="ui-sans-serif" pitchFamily="34" charset="-120"/>
                  </a:rPr>
                  <a:t>Genel Stok/Satış Görünümü</a:t>
                </a:r>
                <a:endParaRPr lang="en-US" sz="1050" dirty="0">
                  <a:latin typeface="+mj-lt"/>
                </a:endParaRPr>
              </a:p>
            </p:txBody>
          </p:sp>
          <p:sp>
            <p:nvSpPr>
              <p:cNvPr id="37" name="Text 9"/>
              <p:cNvSpPr/>
              <p:nvPr/>
            </p:nvSpPr>
            <p:spPr>
              <a:xfrm>
                <a:off x="2163976" y="4572000"/>
                <a:ext cx="1767900" cy="1905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tr-TR" sz="1050" dirty="0" smtClean="0">
                    <a:solidFill>
                      <a:srgbClr val="FFFFFF"/>
                    </a:solidFill>
                    <a:latin typeface="+mj-lt"/>
                    <a:ea typeface="ui-sans-serif" pitchFamily="34" charset="-122"/>
                    <a:cs typeface="ui-sans-serif" pitchFamily="34" charset="-120"/>
                  </a:rPr>
                  <a:t>Yüksek Stok / Müşteri </a:t>
                </a:r>
                <a:r>
                  <a:rPr lang="tr-TR" sz="1050" dirty="0" err="1" smtClean="0">
                    <a:solidFill>
                      <a:srgbClr val="FFFFFF"/>
                    </a:solidFill>
                    <a:latin typeface="+mj-lt"/>
                    <a:ea typeface="ui-sans-serif" pitchFamily="34" charset="-122"/>
                    <a:cs typeface="ui-sans-serif" pitchFamily="34" charset="-120"/>
                  </a:rPr>
                  <a:t>Segmentasyonu</a:t>
                </a:r>
                <a:endParaRPr lang="en-US" sz="1050" dirty="0">
                  <a:latin typeface="+mj-lt"/>
                </a:endParaRPr>
              </a:p>
            </p:txBody>
          </p:sp>
          <p:sp>
            <p:nvSpPr>
              <p:cNvPr id="38" name="Text 10"/>
              <p:cNvSpPr/>
              <p:nvPr/>
            </p:nvSpPr>
            <p:spPr>
              <a:xfrm>
                <a:off x="3980125" y="4572000"/>
                <a:ext cx="1767900" cy="190500"/>
              </a:xfrm>
              <a:prstGeom prst="rect">
                <a:avLst/>
              </a:prstGeom>
              <a:noFill/>
              <a:ln/>
            </p:spPr>
            <p:txBody>
              <a:bodyPr vert="horz" wrap="square" lIns="0" tIns="0" rIns="0" bIns="0" rtlCol="0" anchor="t"/>
              <a:lstStyle/>
              <a:p>
                <a:pPr marL="0" indent="0" algn="ctr">
                  <a:lnSpc>
                    <a:spcPts val="1500"/>
                  </a:lnSpc>
                  <a:buNone/>
                </a:pPr>
                <a:r>
                  <a:rPr lang="en-US" sz="1050" dirty="0">
                    <a:solidFill>
                      <a:srgbClr val="FFFFFF"/>
                    </a:solidFill>
                    <a:latin typeface="+mj-lt"/>
                    <a:ea typeface="ui-sans-serif" pitchFamily="34" charset="-122"/>
                    <a:cs typeface="ui-sans-serif" pitchFamily="34" charset="-120"/>
                  </a:rPr>
                  <a:t>Canlı Talep Tahmini</a:t>
                </a:r>
                <a:endParaRPr lang="en-US" sz="1050" dirty="0">
                  <a:latin typeface="+mj-lt"/>
                </a:endParaRPr>
              </a:p>
            </p:txBody>
          </p:sp>
        </p:grpSp>
        <p:sp>
          <p:nvSpPr>
            <p:cNvPr id="35" name="Text 7"/>
            <p:cNvSpPr/>
            <p:nvPr/>
          </p:nvSpPr>
          <p:spPr>
            <a:xfrm>
              <a:off x="-6235898" y="2914650"/>
              <a:ext cx="640080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1350" dirty="0">
                  <a:solidFill>
                    <a:srgbClr val="FFFFFF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Streamlit tabanlı etkileşimli dashboard:</a:t>
              </a:r>
              <a:endParaRPr lang="en-US" sz="1350" dirty="0">
                <a:latin typeface="+mj-lt"/>
              </a:endParaRPr>
            </a:p>
          </p:txBody>
        </p:sp>
      </p:grpSp>
      <p:grpSp>
        <p:nvGrpSpPr>
          <p:cNvPr id="56" name="Grup 55"/>
          <p:cNvGrpSpPr/>
          <p:nvPr/>
        </p:nvGrpSpPr>
        <p:grpSpPr>
          <a:xfrm>
            <a:off x="0" y="0"/>
            <a:ext cx="13708728" cy="838200"/>
            <a:chOff x="0" y="0"/>
            <a:chExt cx="13708728" cy="838200"/>
          </a:xfrm>
        </p:grpSpPr>
        <p:pic>
          <p:nvPicPr>
            <p:cNvPr id="57" name="Image 1" descr="preencoded.png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0" y="0"/>
              <a:ext cx="12192000" cy="838200"/>
            </a:xfrm>
            <a:prstGeom prst="rect">
              <a:avLst/>
            </a:prstGeom>
          </p:spPr>
        </p:pic>
        <p:sp>
          <p:nvSpPr>
            <p:cNvPr id="58" name="Text 0"/>
            <p:cNvSpPr/>
            <p:nvPr/>
          </p:nvSpPr>
          <p:spPr>
            <a:xfrm>
              <a:off x="175608" y="228600"/>
              <a:ext cx="13533120" cy="3810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tr-TR" sz="2700" b="1" dirty="0" smtClean="0">
                  <a:solidFill>
                    <a:srgbClr val="FFFFFF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Sonuçlar ve Ürün</a:t>
              </a:r>
              <a:endParaRPr lang="en-US" sz="2700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0"/>
          <p:cNvSpPr/>
          <p:nvPr/>
        </p:nvSpPr>
        <p:spPr>
          <a:xfrm>
            <a:off x="457200" y="228600"/>
            <a:ext cx="1353312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tr-TR" sz="2700" b="1" dirty="0" smtClean="0">
                <a:solidFill>
                  <a:srgbClr val="FFFFFF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Metodoloji</a:t>
            </a:r>
            <a:endParaRPr lang="en-US" sz="2700" dirty="0">
              <a:latin typeface="+mj-lt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56" y="228601"/>
            <a:ext cx="5003535" cy="6858000"/>
          </a:xfrm>
          <a:prstGeom prst="rect">
            <a:avLst/>
          </a:prstGeom>
        </p:spPr>
      </p:pic>
      <p:grpSp>
        <p:nvGrpSpPr>
          <p:cNvPr id="3" name="Grup 2"/>
          <p:cNvGrpSpPr/>
          <p:nvPr/>
        </p:nvGrpSpPr>
        <p:grpSpPr>
          <a:xfrm>
            <a:off x="2812423" y="2036624"/>
            <a:ext cx="900000" cy="900000"/>
            <a:chOff x="2028646" y="2036624"/>
            <a:chExt cx="900000" cy="900000"/>
          </a:xfrm>
        </p:grpSpPr>
        <p:sp>
          <p:nvSpPr>
            <p:cNvPr id="71" name="Oval 70"/>
            <p:cNvSpPr/>
            <p:nvPr/>
          </p:nvSpPr>
          <p:spPr>
            <a:xfrm>
              <a:off x="2028646" y="2036624"/>
              <a:ext cx="900000" cy="900000"/>
            </a:xfrm>
            <a:prstGeom prst="ellipse">
              <a:avLst/>
            </a:prstGeom>
            <a:solidFill>
              <a:schemeClr val="accent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latin typeface="+mj-lt"/>
              </a:endParaRPr>
            </a:p>
          </p:txBody>
        </p:sp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5674" y="2286996"/>
              <a:ext cx="305943" cy="406250"/>
            </a:xfrm>
            <a:prstGeom prst="rect">
              <a:avLst/>
            </a:prstGeom>
          </p:spPr>
        </p:pic>
      </p:grpSp>
      <p:sp>
        <p:nvSpPr>
          <p:cNvPr id="30" name="Text 3"/>
          <p:cNvSpPr/>
          <p:nvPr/>
        </p:nvSpPr>
        <p:spPr>
          <a:xfrm>
            <a:off x="743417" y="3233699"/>
            <a:ext cx="5020773" cy="25789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 smtClean="0">
                <a:solidFill>
                  <a:srgbClr val="3730A3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Veri</a:t>
            </a:r>
            <a:endParaRPr lang="en-US" sz="1500" dirty="0">
              <a:latin typeface="+mj-lt"/>
            </a:endParaRPr>
          </a:p>
        </p:txBody>
      </p:sp>
      <p:sp>
        <p:nvSpPr>
          <p:cNvPr id="31" name="Text 4"/>
          <p:cNvSpPr/>
          <p:nvPr/>
        </p:nvSpPr>
        <p:spPr>
          <a:xfrm>
            <a:off x="2672996" y="4075813"/>
            <a:ext cx="2969081" cy="243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tr-TR" sz="1200" dirty="0" smtClean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Uzun zaman aralığı</a:t>
            </a:r>
            <a:endParaRPr lang="en-US" sz="1200" dirty="0">
              <a:latin typeface="+mj-lt"/>
            </a:endParaRPr>
          </a:p>
        </p:txBody>
      </p:sp>
      <p:sp>
        <p:nvSpPr>
          <p:cNvPr id="32" name="Text 5"/>
          <p:cNvSpPr/>
          <p:nvPr/>
        </p:nvSpPr>
        <p:spPr>
          <a:xfrm>
            <a:off x="2672996" y="4511617"/>
            <a:ext cx="2949902" cy="203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tr-TR" sz="1200" dirty="0" smtClean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Dış faktörler</a:t>
            </a:r>
            <a:endParaRPr lang="en-US" sz="1200" dirty="0">
              <a:latin typeface="+mj-lt"/>
            </a:endParaRPr>
          </a:p>
        </p:txBody>
      </p:sp>
      <p:sp>
        <p:nvSpPr>
          <p:cNvPr id="33" name="Text 6"/>
          <p:cNvSpPr/>
          <p:nvPr/>
        </p:nvSpPr>
        <p:spPr>
          <a:xfrm>
            <a:off x="2672996" y="4904047"/>
            <a:ext cx="2949902" cy="243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tr-TR" sz="1200" dirty="0" err="1" smtClean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Lokasyon</a:t>
            </a:r>
            <a:endParaRPr lang="en-US" sz="1200" dirty="0">
              <a:latin typeface="+mj-lt"/>
            </a:endParaRPr>
          </a:p>
        </p:txBody>
      </p:sp>
      <p:pic>
        <p:nvPicPr>
          <p:cNvPr id="6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29" y="228600"/>
            <a:ext cx="5187105" cy="6858001"/>
          </a:xfrm>
          <a:prstGeom prst="rect">
            <a:avLst/>
          </a:prstGeom>
        </p:spPr>
      </p:pic>
      <p:grpSp>
        <p:nvGrpSpPr>
          <p:cNvPr id="75" name="Grup 74"/>
          <p:cNvGrpSpPr/>
          <p:nvPr/>
        </p:nvGrpSpPr>
        <p:grpSpPr>
          <a:xfrm>
            <a:off x="8376581" y="2036624"/>
            <a:ext cx="900000" cy="900000"/>
            <a:chOff x="5585639" y="2036625"/>
            <a:chExt cx="900000" cy="900000"/>
          </a:xfrm>
        </p:grpSpPr>
        <p:sp>
          <p:nvSpPr>
            <p:cNvPr id="65" name="Oval 64"/>
            <p:cNvSpPr/>
            <p:nvPr/>
          </p:nvSpPr>
          <p:spPr>
            <a:xfrm>
              <a:off x="5585639" y="2036625"/>
              <a:ext cx="900000" cy="900000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>
                <a:latin typeface="+mj-lt"/>
              </a:endParaRPr>
            </a:p>
          </p:txBody>
        </p:sp>
        <p:pic>
          <p:nvPicPr>
            <p:cNvPr id="14" name="Image 12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1095" y="2286996"/>
              <a:ext cx="391849" cy="414400"/>
            </a:xfrm>
            <a:prstGeom prst="rect">
              <a:avLst/>
            </a:prstGeom>
          </p:spPr>
        </p:pic>
      </p:grpSp>
      <p:sp>
        <p:nvSpPr>
          <p:cNvPr id="35" name="Text 8"/>
          <p:cNvSpPr/>
          <p:nvPr/>
        </p:nvSpPr>
        <p:spPr>
          <a:xfrm>
            <a:off x="6233028" y="3233699"/>
            <a:ext cx="5187106" cy="2126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30A3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Talep Tahmini</a:t>
            </a:r>
            <a:endParaRPr lang="en-US" sz="1500" dirty="0">
              <a:latin typeface="+mj-lt"/>
            </a:endParaRPr>
          </a:p>
        </p:txBody>
      </p:sp>
      <p:sp>
        <p:nvSpPr>
          <p:cNvPr id="36" name="Text 9"/>
          <p:cNvSpPr/>
          <p:nvPr/>
        </p:nvSpPr>
        <p:spPr>
          <a:xfrm>
            <a:off x="7858524" y="4063989"/>
            <a:ext cx="2994339" cy="30548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tr-TR" sz="1200" dirty="0" smtClean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Alternatif modeller</a:t>
            </a:r>
            <a:endParaRPr lang="en-US" sz="1200" dirty="0">
              <a:latin typeface="+mj-lt"/>
            </a:endParaRPr>
          </a:p>
        </p:txBody>
      </p:sp>
      <p:sp>
        <p:nvSpPr>
          <p:cNvPr id="37" name="Text 10"/>
          <p:cNvSpPr/>
          <p:nvPr/>
        </p:nvSpPr>
        <p:spPr>
          <a:xfrm>
            <a:off x="7854876" y="4484452"/>
            <a:ext cx="2747170" cy="225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tr-TR" sz="1200" dirty="0" smtClean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Gerçek zamanlı sistem ve otomasyon</a:t>
            </a:r>
            <a:endParaRPr lang="en-US" sz="1200" dirty="0">
              <a:latin typeface="+mj-lt"/>
            </a:endParaRPr>
          </a:p>
        </p:txBody>
      </p:sp>
      <p:sp>
        <p:nvSpPr>
          <p:cNvPr id="38" name="Text 11"/>
          <p:cNvSpPr/>
          <p:nvPr/>
        </p:nvSpPr>
        <p:spPr>
          <a:xfrm>
            <a:off x="7854876" y="4852505"/>
            <a:ext cx="2994339" cy="2391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tr-TR" sz="1200" dirty="0" smtClean="0">
                <a:solidFill>
                  <a:srgbClr val="374151"/>
                </a:solidFill>
                <a:latin typeface="+mj-lt"/>
                <a:ea typeface="ui-sans-serif" pitchFamily="34" charset="-122"/>
                <a:cs typeface="ui-sans-serif" pitchFamily="34" charset="-120"/>
              </a:rPr>
              <a:t>Müşteriye özel kampanyalar</a:t>
            </a:r>
            <a:endParaRPr lang="en-US" sz="1200" dirty="0">
              <a:latin typeface="+mj-lt"/>
            </a:endParaRPr>
          </a:p>
        </p:txBody>
      </p:sp>
      <p:grpSp>
        <p:nvGrpSpPr>
          <p:cNvPr id="34" name="Grup 33"/>
          <p:cNvGrpSpPr/>
          <p:nvPr/>
        </p:nvGrpSpPr>
        <p:grpSpPr>
          <a:xfrm>
            <a:off x="0" y="0"/>
            <a:ext cx="13708728" cy="838200"/>
            <a:chOff x="0" y="0"/>
            <a:chExt cx="13708728" cy="838200"/>
          </a:xfrm>
        </p:grpSpPr>
        <p:pic>
          <p:nvPicPr>
            <p:cNvPr id="39" name="Image 1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2192000" cy="838200"/>
            </a:xfrm>
            <a:prstGeom prst="rect">
              <a:avLst/>
            </a:prstGeom>
          </p:spPr>
        </p:pic>
        <p:sp>
          <p:nvSpPr>
            <p:cNvPr id="41" name="Text 0"/>
            <p:cNvSpPr/>
            <p:nvPr/>
          </p:nvSpPr>
          <p:spPr>
            <a:xfrm>
              <a:off x="175608" y="228600"/>
              <a:ext cx="13533120" cy="3810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3000"/>
                </a:lnSpc>
                <a:buNone/>
              </a:pPr>
              <a:r>
                <a:rPr lang="tr-TR" sz="2700" b="1" dirty="0" smtClean="0">
                  <a:solidFill>
                    <a:srgbClr val="FFFFFF"/>
                  </a:solidFill>
                  <a:latin typeface="+mj-lt"/>
                  <a:ea typeface="ui-sans-serif" pitchFamily="34" charset="-122"/>
                  <a:cs typeface="ui-sans-serif" pitchFamily="34" charset="-120"/>
                </a:rPr>
                <a:t>Öneriler</a:t>
              </a:r>
              <a:endParaRPr lang="en-US" sz="2700" dirty="0">
                <a:latin typeface="+mj-lt"/>
              </a:endParaRPr>
            </a:p>
          </p:txBody>
        </p:sp>
      </p:grpSp>
      <p:pic>
        <p:nvPicPr>
          <p:cNvPr id="44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3284" y="4063989"/>
            <a:ext cx="170838" cy="267399"/>
          </a:xfrm>
          <a:prstGeom prst="rect">
            <a:avLst/>
          </a:prstGeom>
        </p:spPr>
      </p:pic>
      <p:pic>
        <p:nvPicPr>
          <p:cNvPr id="45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3284" y="4479480"/>
            <a:ext cx="170838" cy="267399"/>
          </a:xfrm>
          <a:prstGeom prst="rect">
            <a:avLst/>
          </a:prstGeom>
        </p:spPr>
      </p:pic>
      <p:pic>
        <p:nvPicPr>
          <p:cNvPr id="46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970" y="4892223"/>
            <a:ext cx="170838" cy="267399"/>
          </a:xfrm>
          <a:prstGeom prst="rect">
            <a:avLst/>
          </a:prstGeom>
        </p:spPr>
      </p:pic>
      <p:pic>
        <p:nvPicPr>
          <p:cNvPr id="4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2330" y="4063989"/>
            <a:ext cx="183004" cy="286442"/>
          </a:xfrm>
          <a:prstGeom prst="rect">
            <a:avLst/>
          </a:prstGeom>
        </p:spPr>
      </p:pic>
      <p:pic>
        <p:nvPicPr>
          <p:cNvPr id="48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4496" y="4463253"/>
            <a:ext cx="170838" cy="267399"/>
          </a:xfrm>
          <a:prstGeom prst="rect">
            <a:avLst/>
          </a:prstGeom>
        </p:spPr>
      </p:pic>
      <p:pic>
        <p:nvPicPr>
          <p:cNvPr id="49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182" y="4838374"/>
            <a:ext cx="170838" cy="2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55" y="-60036"/>
            <a:ext cx="12683066" cy="69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260</Words>
  <Application>Microsoft Office PowerPoint</Application>
  <PresentationFormat>Geniş ekran</PresentationFormat>
  <Paragraphs>91</Paragraphs>
  <Slides>9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ui-sans-serif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Burak BAŞOĞLU</cp:lastModifiedBy>
  <cp:revision>57</cp:revision>
  <dcterms:created xsi:type="dcterms:W3CDTF">2025-12-21T09:25:40Z</dcterms:created>
  <dcterms:modified xsi:type="dcterms:W3CDTF">2025-12-22T06:47:49Z</dcterms:modified>
</cp:coreProperties>
</file>